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4" r:id="rId1"/>
  </p:sldMasterIdLst>
  <p:notesMasterIdLst>
    <p:notesMasterId r:id="rId28"/>
  </p:notesMasterIdLst>
  <p:sldIdLst>
    <p:sldId id="497" r:id="rId2"/>
    <p:sldId id="661" r:id="rId3"/>
    <p:sldId id="662" r:id="rId4"/>
    <p:sldId id="702" r:id="rId5"/>
    <p:sldId id="687" r:id="rId6"/>
    <p:sldId id="713" r:id="rId7"/>
    <p:sldId id="728" r:id="rId8"/>
    <p:sldId id="703" r:id="rId9"/>
    <p:sldId id="726" r:id="rId10"/>
    <p:sldId id="727" r:id="rId11"/>
    <p:sldId id="714" r:id="rId12"/>
    <p:sldId id="685" r:id="rId13"/>
    <p:sldId id="715" r:id="rId14"/>
    <p:sldId id="716" r:id="rId15"/>
    <p:sldId id="717" r:id="rId16"/>
    <p:sldId id="718" r:id="rId17"/>
    <p:sldId id="719" r:id="rId18"/>
    <p:sldId id="720" r:id="rId19"/>
    <p:sldId id="721" r:id="rId20"/>
    <p:sldId id="722" r:id="rId21"/>
    <p:sldId id="723" r:id="rId22"/>
    <p:sldId id="724" r:id="rId23"/>
    <p:sldId id="725" r:id="rId24"/>
    <p:sldId id="707" r:id="rId25"/>
    <p:sldId id="708" r:id="rId26"/>
    <p:sldId id="512" r:id="rId27"/>
  </p:sldIdLst>
  <p:sldSz cx="12192000" cy="6858000"/>
  <p:notesSz cx="6797675" cy="9926638"/>
  <p:custDataLst>
    <p:tags r:id="rId29"/>
  </p:custDataLst>
  <p:defaultTextStyle>
    <a:defPPr>
      <a:defRPr lang="en-US"/>
    </a:defPPr>
    <a:lvl1pPr marL="0" algn="l" defTabSz="914102" rtl="0" eaLnBrk="1" latinLnBrk="0" hangingPunct="1">
      <a:defRPr sz="1800" kern="1200">
        <a:solidFill>
          <a:schemeClr val="tx1"/>
        </a:solidFill>
        <a:latin typeface="+mn-lt"/>
        <a:ea typeface="+mn-ea"/>
        <a:cs typeface="+mn-cs"/>
      </a:defRPr>
    </a:lvl1pPr>
    <a:lvl2pPr marL="457052" algn="l" defTabSz="914102" rtl="0" eaLnBrk="1" latinLnBrk="0" hangingPunct="1">
      <a:defRPr sz="1800" kern="1200">
        <a:solidFill>
          <a:schemeClr val="tx1"/>
        </a:solidFill>
        <a:latin typeface="+mn-lt"/>
        <a:ea typeface="+mn-ea"/>
        <a:cs typeface="+mn-cs"/>
      </a:defRPr>
    </a:lvl2pPr>
    <a:lvl3pPr marL="914102" algn="l" defTabSz="914102" rtl="0" eaLnBrk="1" latinLnBrk="0" hangingPunct="1">
      <a:defRPr sz="1800" kern="1200">
        <a:solidFill>
          <a:schemeClr val="tx1"/>
        </a:solidFill>
        <a:latin typeface="+mn-lt"/>
        <a:ea typeface="+mn-ea"/>
        <a:cs typeface="+mn-cs"/>
      </a:defRPr>
    </a:lvl3pPr>
    <a:lvl4pPr marL="1371154" algn="l" defTabSz="914102" rtl="0" eaLnBrk="1" latinLnBrk="0" hangingPunct="1">
      <a:defRPr sz="1800" kern="1200">
        <a:solidFill>
          <a:schemeClr val="tx1"/>
        </a:solidFill>
        <a:latin typeface="+mn-lt"/>
        <a:ea typeface="+mn-ea"/>
        <a:cs typeface="+mn-cs"/>
      </a:defRPr>
    </a:lvl4pPr>
    <a:lvl5pPr marL="1828204" algn="l" defTabSz="914102" rtl="0" eaLnBrk="1" latinLnBrk="0" hangingPunct="1">
      <a:defRPr sz="1800" kern="1200">
        <a:solidFill>
          <a:schemeClr val="tx1"/>
        </a:solidFill>
        <a:latin typeface="+mn-lt"/>
        <a:ea typeface="+mn-ea"/>
        <a:cs typeface="+mn-cs"/>
      </a:defRPr>
    </a:lvl5pPr>
    <a:lvl6pPr marL="2285256" algn="l" defTabSz="914102" rtl="0" eaLnBrk="1" latinLnBrk="0" hangingPunct="1">
      <a:defRPr sz="1800" kern="1200">
        <a:solidFill>
          <a:schemeClr val="tx1"/>
        </a:solidFill>
        <a:latin typeface="+mn-lt"/>
        <a:ea typeface="+mn-ea"/>
        <a:cs typeface="+mn-cs"/>
      </a:defRPr>
    </a:lvl6pPr>
    <a:lvl7pPr marL="2742306" algn="l" defTabSz="914102" rtl="0" eaLnBrk="1" latinLnBrk="0" hangingPunct="1">
      <a:defRPr sz="1800" kern="1200">
        <a:solidFill>
          <a:schemeClr val="tx1"/>
        </a:solidFill>
        <a:latin typeface="+mn-lt"/>
        <a:ea typeface="+mn-ea"/>
        <a:cs typeface="+mn-cs"/>
      </a:defRPr>
    </a:lvl7pPr>
    <a:lvl8pPr marL="3199356" algn="l" defTabSz="914102" rtl="0" eaLnBrk="1" latinLnBrk="0" hangingPunct="1">
      <a:defRPr sz="1800" kern="1200">
        <a:solidFill>
          <a:schemeClr val="tx1"/>
        </a:solidFill>
        <a:latin typeface="+mn-lt"/>
        <a:ea typeface="+mn-ea"/>
        <a:cs typeface="+mn-cs"/>
      </a:defRPr>
    </a:lvl8pPr>
    <a:lvl9pPr marL="3656407" algn="l" defTabSz="91410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E3E285-068B-4667-8F49-C03E86D1C5DA}">
          <p14:sldIdLst>
            <p14:sldId id="497"/>
            <p14:sldId id="661"/>
            <p14:sldId id="662"/>
            <p14:sldId id="702"/>
            <p14:sldId id="687"/>
            <p14:sldId id="713"/>
            <p14:sldId id="728"/>
            <p14:sldId id="703"/>
            <p14:sldId id="726"/>
            <p14:sldId id="727"/>
            <p14:sldId id="714"/>
            <p14:sldId id="685"/>
            <p14:sldId id="715"/>
            <p14:sldId id="716"/>
            <p14:sldId id="717"/>
            <p14:sldId id="718"/>
            <p14:sldId id="719"/>
            <p14:sldId id="720"/>
            <p14:sldId id="721"/>
            <p14:sldId id="722"/>
            <p14:sldId id="723"/>
            <p14:sldId id="724"/>
            <p14:sldId id="725"/>
            <p14:sldId id="707"/>
            <p14:sldId id="708"/>
            <p14:sldId id="512"/>
          </p14:sldIdLst>
        </p14:section>
      </p14:sectionLst>
    </p:ext>
    <p:ext uri="{EFAFB233-063F-42B5-8137-9DF3F51BA10A}">
      <p15:sldGuideLst xmlns:p15="http://schemas.microsoft.com/office/powerpoint/2012/main">
        <p15:guide id="4" orient="horz" pos="4224" userDrawn="1">
          <p15:clr>
            <a:srgbClr val="A4A3A4"/>
          </p15:clr>
        </p15:guide>
        <p15:guide id="5" orient="horz" pos="816" userDrawn="1">
          <p15:clr>
            <a:srgbClr val="A4A3A4"/>
          </p15:clr>
        </p15:guide>
        <p15:guide id="7" pos="480" userDrawn="1">
          <p15:clr>
            <a:srgbClr val="A4A3A4"/>
          </p15:clr>
        </p15:guide>
        <p15:guide id="8" pos="734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334725" initials="w" lastIdx="3" clrIdx="0"/>
  <p:cmAuthor id="1" name="Jinxingyao (Kevin)" initials="J(" lastIdx="2" clrIdx="1">
    <p:extLst>
      <p:ext uri="{19B8F6BF-5375-455C-9EA6-DF929625EA0E}">
        <p15:presenceInfo xmlns:p15="http://schemas.microsoft.com/office/powerpoint/2012/main" userId="S-1-5-21-147214757-305610072-1517763936-15722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31859C"/>
    <a:srgbClr val="C0504D"/>
    <a:srgbClr val="C46461"/>
    <a:srgbClr val="0070C0"/>
    <a:srgbClr val="4F81BD"/>
    <a:srgbClr val="C3B2DE"/>
    <a:srgbClr val="000000"/>
    <a:srgbClr val="FFC000"/>
    <a:srgbClr val="97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76083" autoAdjust="0"/>
  </p:normalViewPr>
  <p:slideViewPr>
    <p:cSldViewPr>
      <p:cViewPr varScale="1">
        <p:scale>
          <a:sx n="119" d="100"/>
          <a:sy n="119" d="100"/>
        </p:scale>
        <p:origin x="1536" y="102"/>
      </p:cViewPr>
      <p:guideLst>
        <p:guide orient="horz" pos="4224"/>
        <p:guide orient="horz" pos="816"/>
        <p:guide pos="480"/>
        <p:guide pos="7344"/>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9" d="100"/>
          <a:sy n="59" d="100"/>
        </p:scale>
        <p:origin x="-262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4A71902-FF52-409B-BD5B-41BDD19DD163}" type="datetimeFigureOut">
              <a:rPr lang="en-US" smtClean="0"/>
              <a:pPr/>
              <a:t>11/14/2018</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C465EFC-1F64-47E7-98F9-37A8B35B703C}" type="slidenum">
              <a:rPr lang="en-US" smtClean="0"/>
              <a:pPr/>
              <a:t>‹#›</a:t>
            </a:fld>
            <a:endParaRPr lang="en-US"/>
          </a:p>
        </p:txBody>
      </p:sp>
    </p:spTree>
    <p:extLst>
      <p:ext uri="{BB962C8B-B14F-4D97-AF65-F5344CB8AC3E}">
        <p14:creationId xmlns:p14="http://schemas.microsoft.com/office/powerpoint/2010/main" val="423670322"/>
      </p:ext>
    </p:extLst>
  </p:cSld>
  <p:clrMap bg1="lt1" tx1="dk1" bg2="lt2" tx2="dk2" accent1="accent1" accent2="accent2" accent3="accent3" accent4="accent4" accent5="accent5" accent6="accent6" hlink="hlink" folHlink="folHlink"/>
  <p:notesStyle>
    <a:lvl1pPr marL="0" algn="l" defTabSz="914206" rtl="0" eaLnBrk="1" latinLnBrk="0" hangingPunct="1">
      <a:defRPr sz="1200" kern="1200">
        <a:solidFill>
          <a:schemeClr val="tx1"/>
        </a:solidFill>
        <a:latin typeface="+mn-lt"/>
        <a:ea typeface="+mn-ea"/>
        <a:cs typeface="+mn-cs"/>
      </a:defRPr>
    </a:lvl1pPr>
    <a:lvl2pPr marL="457104" algn="l" defTabSz="914206" rtl="0" eaLnBrk="1" latinLnBrk="0" hangingPunct="1">
      <a:defRPr sz="1200" kern="1200">
        <a:solidFill>
          <a:schemeClr val="tx1"/>
        </a:solidFill>
        <a:latin typeface="+mn-lt"/>
        <a:ea typeface="+mn-ea"/>
        <a:cs typeface="+mn-cs"/>
      </a:defRPr>
    </a:lvl2pPr>
    <a:lvl3pPr marL="914206" algn="l" defTabSz="914206" rtl="0" eaLnBrk="1" latinLnBrk="0" hangingPunct="1">
      <a:defRPr sz="1200" kern="1200">
        <a:solidFill>
          <a:schemeClr val="tx1"/>
        </a:solidFill>
        <a:latin typeface="+mn-lt"/>
        <a:ea typeface="+mn-ea"/>
        <a:cs typeface="+mn-cs"/>
      </a:defRPr>
    </a:lvl3pPr>
    <a:lvl4pPr marL="1371310" algn="l" defTabSz="914206" rtl="0" eaLnBrk="1" latinLnBrk="0" hangingPunct="1">
      <a:defRPr sz="1200" kern="1200">
        <a:solidFill>
          <a:schemeClr val="tx1"/>
        </a:solidFill>
        <a:latin typeface="+mn-lt"/>
        <a:ea typeface="+mn-ea"/>
        <a:cs typeface="+mn-cs"/>
      </a:defRPr>
    </a:lvl4pPr>
    <a:lvl5pPr marL="1828412" algn="l" defTabSz="914206" rtl="0" eaLnBrk="1" latinLnBrk="0" hangingPunct="1">
      <a:defRPr sz="1200" kern="1200">
        <a:solidFill>
          <a:schemeClr val="tx1"/>
        </a:solidFill>
        <a:latin typeface="+mn-lt"/>
        <a:ea typeface="+mn-ea"/>
        <a:cs typeface="+mn-cs"/>
      </a:defRPr>
    </a:lvl5pPr>
    <a:lvl6pPr marL="2285516" algn="l" defTabSz="914206" rtl="0" eaLnBrk="1" latinLnBrk="0" hangingPunct="1">
      <a:defRPr sz="1200" kern="1200">
        <a:solidFill>
          <a:schemeClr val="tx1"/>
        </a:solidFill>
        <a:latin typeface="+mn-lt"/>
        <a:ea typeface="+mn-ea"/>
        <a:cs typeface="+mn-cs"/>
      </a:defRPr>
    </a:lvl6pPr>
    <a:lvl7pPr marL="2742618" algn="l" defTabSz="914206" rtl="0" eaLnBrk="1" latinLnBrk="0" hangingPunct="1">
      <a:defRPr sz="1200" kern="1200">
        <a:solidFill>
          <a:schemeClr val="tx1"/>
        </a:solidFill>
        <a:latin typeface="+mn-lt"/>
        <a:ea typeface="+mn-ea"/>
        <a:cs typeface="+mn-cs"/>
      </a:defRPr>
    </a:lvl7pPr>
    <a:lvl8pPr marL="3199722" algn="l" defTabSz="914206" rtl="0" eaLnBrk="1" latinLnBrk="0" hangingPunct="1">
      <a:defRPr sz="1200" kern="1200">
        <a:solidFill>
          <a:schemeClr val="tx1"/>
        </a:solidFill>
        <a:latin typeface="+mn-lt"/>
        <a:ea typeface="+mn-ea"/>
        <a:cs typeface="+mn-cs"/>
      </a:defRPr>
    </a:lvl8pPr>
    <a:lvl9pPr marL="3656825" algn="l" defTabSz="9142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465EFC-1F64-47E7-98F9-37A8B35B703C}"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8268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961792-10CD-4EF3-B272-93E61A14779C}" type="slidenum">
              <a:rPr lang="zh-CN" altLang="en-US" smtClean="0"/>
              <a:t>2</a:t>
            </a:fld>
            <a:endParaRPr lang="zh-CN" altLang="en-US"/>
          </a:p>
        </p:txBody>
      </p:sp>
    </p:spTree>
    <p:extLst>
      <p:ext uri="{BB962C8B-B14F-4D97-AF65-F5344CB8AC3E}">
        <p14:creationId xmlns:p14="http://schemas.microsoft.com/office/powerpoint/2010/main" val="293365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6DB601-A04C-43C1-AE22-A66C1CC56F1B}" type="slidenum">
              <a:rPr lang="zh-CN" altLang="en-US" smtClean="0"/>
              <a:t>3</a:t>
            </a:fld>
            <a:endParaRPr lang="zh-CN" altLang="en-US"/>
          </a:p>
        </p:txBody>
      </p:sp>
    </p:spTree>
    <p:extLst>
      <p:ext uri="{BB962C8B-B14F-4D97-AF65-F5344CB8AC3E}">
        <p14:creationId xmlns:p14="http://schemas.microsoft.com/office/powerpoint/2010/main" val="418621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385F87-D3AF-4D46-9F89-6EB7D108DF3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0954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385F87-D3AF-4D46-9F89-6EB7D108DF3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22870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385F87-D3AF-4D46-9F89-6EB7D108DF3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37957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385F87-D3AF-4D46-9F89-6EB7D108DF3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63138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57ABC63-AADD-446A-87D7-7D37D5832E7C}" type="slidenum">
              <a:rPr lang="en-US" smtClean="0"/>
              <a:pPr/>
              <a:t>24</a:t>
            </a:fld>
            <a:endParaRPr lang="en-US"/>
          </a:p>
        </p:txBody>
      </p:sp>
    </p:spTree>
    <p:extLst>
      <p:ext uri="{BB962C8B-B14F-4D97-AF65-F5344CB8AC3E}">
        <p14:creationId xmlns:p14="http://schemas.microsoft.com/office/powerpoint/2010/main" val="202143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6"/>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48199" y="0"/>
            <a:ext cx="7543803" cy="5029200"/>
          </a:xfrm>
          <a:prstGeom prst="rect">
            <a:avLst/>
          </a:prstGeom>
          <a:noFill/>
          <a:ln w="9525">
            <a:noFill/>
            <a:miter lim="800000"/>
            <a:headEnd/>
            <a:tailEnd/>
          </a:ln>
        </p:spPr>
      </p:pic>
      <p:pic>
        <p:nvPicPr>
          <p:cNvPr id="3" name="图片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850314" y="6015318"/>
            <a:ext cx="1323757" cy="720000"/>
          </a:xfrm>
          <a:prstGeom prst="rect">
            <a:avLst/>
          </a:prstGeom>
        </p:spPr>
      </p:pic>
      <p:cxnSp>
        <p:nvCxnSpPr>
          <p:cNvPr id="5" name="Straight Connector 2"/>
          <p:cNvCxnSpPr/>
          <p:nvPr userDrawn="1"/>
        </p:nvCxnSpPr>
        <p:spPr>
          <a:xfrm flipH="1">
            <a:off x="0" y="6019800"/>
            <a:ext cx="12192000" cy="1"/>
          </a:xfrm>
          <a:prstGeom prst="line">
            <a:avLst/>
          </a:prstGeom>
          <a:ln>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8932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noFill/>
            <a:miter lim="800000"/>
            <a:headEnd/>
            <a:tailEnd/>
          </a:ln>
        </p:spPr>
      </p:pic>
    </p:spTree>
    <p:extLst>
      <p:ext uri="{BB962C8B-B14F-4D97-AF65-F5344CB8AC3E}">
        <p14:creationId xmlns:p14="http://schemas.microsoft.com/office/powerpoint/2010/main" val="7921113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Title&amp;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158" y="1602"/>
          <a:ext cx="2116" cy="1587"/>
        </p:xfrm>
        <a:graphic>
          <a:graphicData uri="http://schemas.openxmlformats.org/presentationml/2006/ole">
            <mc:AlternateContent xmlns:mc="http://schemas.openxmlformats.org/markup-compatibility/2006">
              <mc:Choice xmlns:v="urn:schemas-microsoft-com:vml" Requires="v">
                <p:oleObj spid="_x0000_s452850" name="think-cell Slide" r:id="rId4" imgW="270" imgH="270" progId="">
                  <p:embed/>
                </p:oleObj>
              </mc:Choice>
              <mc:Fallback>
                <p:oleObj name="think-cell Slide" r:id="rId4" imgW="270" imgH="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 y="1602"/>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0" y="-11546"/>
            <a:ext cx="838201" cy="1080000"/>
          </a:xfrm>
          <a:prstGeom prst="rect">
            <a:avLst/>
          </a:prstGeom>
          <a:noFill/>
          <a:ln w="9525">
            <a:noFill/>
            <a:miter lim="800000"/>
            <a:headEnd/>
            <a:tailEnd/>
          </a:ln>
          <a:effectLst/>
        </p:spPr>
      </p:pic>
      <p:cxnSp>
        <p:nvCxnSpPr>
          <p:cNvPr id="7" name="Straight Connector 2"/>
          <p:cNvCxnSpPr/>
          <p:nvPr userDrawn="1"/>
        </p:nvCxnSpPr>
        <p:spPr>
          <a:xfrm flipH="1">
            <a:off x="838201" y="685800"/>
            <a:ext cx="10596171" cy="0"/>
          </a:xfrm>
          <a:prstGeom prst="line">
            <a:avLst/>
          </a:prstGeom>
          <a:ln>
            <a:solidFill>
              <a:srgbClr val="6D519D"/>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1" y="274638"/>
            <a:ext cx="10972800" cy="274042"/>
          </a:xfrm>
        </p:spPr>
        <p:txBody>
          <a:bodyPr/>
          <a:lstStyle>
            <a:lvl1pPr algn="l">
              <a:defRPr kumimoji="1" lang="zh-CN" altLang="en-US" sz="2800" b="1" kern="1200" dirty="0">
                <a:solidFill>
                  <a:srgbClr val="6D519D"/>
                </a:solidFill>
                <a:latin typeface="Arial" pitchFamily="34" charset="0"/>
                <a:ea typeface="微软雅黑" panose="020B0503020204020204" pitchFamily="34" charset="-122"/>
                <a:cs typeface="Arial" pitchFamily="34" charset="0"/>
              </a:defRPr>
            </a:lvl1pPr>
          </a:lstStyle>
          <a:p>
            <a:r>
              <a:rPr lang="en-US" altLang="zh-CN" dirty="0" smtClean="0"/>
              <a:t>Click to edit Master title style</a:t>
            </a:r>
            <a:endParaRPr lang="zh-CN" altLang="en-US" dirty="0"/>
          </a:p>
        </p:txBody>
      </p:sp>
    </p:spTree>
    <p:extLst>
      <p:ext uri="{BB962C8B-B14F-4D97-AF65-F5344CB8AC3E}">
        <p14:creationId xmlns:p14="http://schemas.microsoft.com/office/powerpoint/2010/main" val="3902004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Title&amp;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157" y="1600"/>
          <a:ext cx="2116" cy="1587"/>
        </p:xfrm>
        <a:graphic>
          <a:graphicData uri="http://schemas.openxmlformats.org/presentationml/2006/ole">
            <mc:AlternateContent xmlns:mc="http://schemas.openxmlformats.org/markup-compatibility/2006">
              <mc:Choice xmlns:v="urn:schemas-microsoft-com:vml" Requires="v">
                <p:oleObj spid="_x0000_s457766" name="think-cell Slide" r:id="rId4" imgW="270" imgH="270" progId="">
                  <p:embed/>
                </p:oleObj>
              </mc:Choice>
              <mc:Fallback>
                <p:oleObj name="think-cell Slide" r:id="rId4" imgW="270" imgH="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 y="160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0" y="-11546"/>
            <a:ext cx="838200" cy="1080000"/>
          </a:xfrm>
          <a:prstGeom prst="rect">
            <a:avLst/>
          </a:prstGeom>
          <a:noFill/>
          <a:ln w="9525">
            <a:noFill/>
            <a:miter lim="800000"/>
            <a:headEnd/>
            <a:tailEnd/>
          </a:ln>
          <a:effectLst/>
        </p:spPr>
      </p:pic>
      <p:cxnSp>
        <p:nvCxnSpPr>
          <p:cNvPr id="7" name="Straight Connector 2"/>
          <p:cNvCxnSpPr/>
          <p:nvPr userDrawn="1"/>
        </p:nvCxnSpPr>
        <p:spPr>
          <a:xfrm flipH="1">
            <a:off x="838200" y="685800"/>
            <a:ext cx="10596171" cy="0"/>
          </a:xfrm>
          <a:prstGeom prst="line">
            <a:avLst/>
          </a:prstGeom>
          <a:ln>
            <a:solidFill>
              <a:srgbClr val="6D519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80947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
            </p:custDataLst>
            <p:extLst>
              <p:ext uri="{D42A27DB-BD31-4B8C-83A1-F6EECF244321}">
                <p14:modId xmlns:p14="http://schemas.microsoft.com/office/powerpoint/2010/main" val="1775190912"/>
              </p:ext>
            </p:extLst>
          </p:nvPr>
        </p:nvGraphicFramePr>
        <p:xfrm>
          <a:off x="1595" y="1593"/>
          <a:ext cx="1592" cy="1587"/>
        </p:xfrm>
        <a:graphic>
          <a:graphicData uri="http://schemas.openxmlformats.org/presentationml/2006/ole">
            <mc:AlternateContent xmlns:mc="http://schemas.openxmlformats.org/markup-compatibility/2006">
              <mc:Choice xmlns:v="urn:schemas-microsoft-com:vml" Requires="v">
                <p:oleObj spid="_x0000_s168619" name="think-cell Slide" r:id="rId8" imgW="360" imgH="360" progId="">
                  <p:embed/>
                </p:oleObj>
              </mc:Choice>
              <mc:Fallback>
                <p:oleObj name="think-cell Slide" r:id="rId8" imgW="360" imgH="360" progId="">
                  <p:embed/>
                  <p:pic>
                    <p:nvPicPr>
                      <p:cNvPr id="0" name="Picture 4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5" y="1593"/>
                        <a:ext cx="1592"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le Placeholder 1"/>
          <p:cNvSpPr>
            <a:spLocks noGrp="1"/>
          </p:cNvSpPr>
          <p:nvPr>
            <p:ph type="title"/>
          </p:nvPr>
        </p:nvSpPr>
        <p:spPr bwMode="auto">
          <a:xfrm>
            <a:off x="609601" y="274638"/>
            <a:ext cx="10972800" cy="1143000"/>
          </a:xfrm>
          <a:prstGeom prst="rect">
            <a:avLst/>
          </a:prstGeom>
          <a:noFill/>
          <a:ln w="9525">
            <a:noFill/>
            <a:miter lim="800000"/>
            <a:headEnd/>
            <a:tailEnd/>
          </a:ln>
        </p:spPr>
        <p:txBody>
          <a:bodyPr vert="horz" wrap="square" lIns="91429" tIns="45715" rIns="91429" bIns="45715" numCol="1" anchor="ctr" anchorCtr="0" compatLnSpc="1">
            <a:prstTxWarp prst="textNoShape">
              <a:avLst/>
            </a:prstTxWarp>
          </a:bodyPr>
          <a:lstStyle/>
          <a:p>
            <a:pPr lvl="0"/>
            <a:r>
              <a:rPr lang="zh-CN" altLang="en-US" smtClean="0"/>
              <a:t>单击此处编辑母版标题样式</a:t>
            </a:r>
            <a:endParaRPr lang="en-US"/>
          </a:p>
        </p:txBody>
      </p:sp>
      <p:sp>
        <p:nvSpPr>
          <p:cNvPr id="1027" name="Text Placeholder 2"/>
          <p:cNvSpPr>
            <a:spLocks noGrp="1"/>
          </p:cNvSpPr>
          <p:nvPr>
            <p:ph type="body" idx="1"/>
          </p:nvPr>
        </p:nvSpPr>
        <p:spPr bwMode="auto">
          <a:xfrm>
            <a:off x="609601" y="1600205"/>
            <a:ext cx="10972800" cy="4525963"/>
          </a:xfrm>
          <a:prstGeom prst="rect">
            <a:avLst/>
          </a:prstGeom>
          <a:noFill/>
          <a:ln w="9525">
            <a:noFill/>
            <a:miter lim="800000"/>
            <a:headEnd/>
            <a:tailEnd/>
          </a:ln>
        </p:spPr>
        <p:txBody>
          <a:bodyPr vert="horz" wrap="square" lIns="91429" tIns="45715" rIns="91429" bIns="4571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609600" y="6356569"/>
            <a:ext cx="2844800" cy="365125"/>
          </a:xfrm>
          <a:prstGeom prst="rect">
            <a:avLst/>
          </a:prstGeom>
        </p:spPr>
        <p:txBody>
          <a:bodyPr vert="horz" wrap="square" lIns="91429" tIns="45715" rIns="91429" bIns="45715" numCol="1" anchor="ctr" anchorCtr="0" compatLnSpc="1">
            <a:prstTxWarp prst="textNoShape">
              <a:avLst/>
            </a:prstTxWarp>
          </a:bodyPr>
          <a:lstStyle>
            <a:lvl1pPr algn="l" rtl="0">
              <a:defRPr sz="1200">
                <a:solidFill>
                  <a:srgbClr val="898989"/>
                </a:solidFill>
                <a:latin typeface="Calibri" pitchFamily="34" charset="0"/>
              </a:defRPr>
            </a:lvl1pPr>
          </a:lstStyle>
          <a:p>
            <a:pPr defTabSz="914400" fontAlgn="base">
              <a:spcBef>
                <a:spcPct val="0"/>
              </a:spcBef>
              <a:spcAft>
                <a:spcPct val="0"/>
              </a:spcAft>
              <a:defRPr/>
            </a:pPr>
            <a:endParaRPr lang="en-US">
              <a:cs typeface="Arial" charset="0"/>
            </a:endParaRPr>
          </a:p>
        </p:txBody>
      </p:sp>
      <p:sp>
        <p:nvSpPr>
          <p:cNvPr id="5" name="Footer Placeholder 4"/>
          <p:cNvSpPr>
            <a:spLocks noGrp="1"/>
          </p:cNvSpPr>
          <p:nvPr>
            <p:ph type="ftr" sz="quarter" idx="3"/>
          </p:nvPr>
        </p:nvSpPr>
        <p:spPr>
          <a:xfrm>
            <a:off x="4165601" y="6356569"/>
            <a:ext cx="3860800" cy="365125"/>
          </a:xfrm>
          <a:prstGeom prst="rect">
            <a:avLst/>
          </a:prstGeom>
        </p:spPr>
        <p:txBody>
          <a:bodyPr vert="horz" wrap="square" lIns="91429" tIns="45715" rIns="91429" bIns="45715" numCol="1" anchor="ctr" anchorCtr="0" compatLnSpc="1">
            <a:prstTxWarp prst="textNoShape">
              <a:avLst/>
            </a:prstTxWarp>
          </a:bodyPr>
          <a:lstStyle>
            <a:lvl1pPr algn="ctr" rtl="0">
              <a:defRPr sz="1200" smtClean="0">
                <a:solidFill>
                  <a:srgbClr val="898989"/>
                </a:solidFill>
                <a:latin typeface="Calibri" pitchFamily="34" charset="0"/>
              </a:defRPr>
            </a:lvl1pPr>
          </a:lstStyle>
          <a:p>
            <a:pPr defTabSz="914400" fontAlgn="base">
              <a:spcBef>
                <a:spcPct val="0"/>
              </a:spcBef>
              <a:spcAft>
                <a:spcPct val="0"/>
              </a:spcAft>
              <a:defRPr/>
            </a:pPr>
            <a:endParaRPr lang="en-US">
              <a:cs typeface="Arial" charset="0"/>
            </a:endParaRPr>
          </a:p>
        </p:txBody>
      </p:sp>
      <p:sp>
        <p:nvSpPr>
          <p:cNvPr id="6" name="Slide Number Placeholder 5"/>
          <p:cNvSpPr>
            <a:spLocks noGrp="1"/>
          </p:cNvSpPr>
          <p:nvPr>
            <p:ph type="sldNum" sz="quarter" idx="4"/>
          </p:nvPr>
        </p:nvSpPr>
        <p:spPr>
          <a:xfrm>
            <a:off x="8737600" y="6356569"/>
            <a:ext cx="2844800" cy="365125"/>
          </a:xfrm>
          <a:prstGeom prst="rect">
            <a:avLst/>
          </a:prstGeom>
        </p:spPr>
        <p:txBody>
          <a:bodyPr vert="horz" wrap="square" lIns="91429" tIns="45715" rIns="91429" bIns="45715" numCol="1" anchor="ctr" anchorCtr="0" compatLnSpc="1">
            <a:prstTxWarp prst="textNoShape">
              <a:avLst/>
            </a:prstTxWarp>
          </a:bodyPr>
          <a:lstStyle>
            <a:lvl1pPr rtl="0">
              <a:defRPr sz="1200">
                <a:solidFill>
                  <a:srgbClr val="898989"/>
                </a:solidFill>
                <a:latin typeface="Calibri" pitchFamily="34" charset="0"/>
              </a:defRPr>
            </a:lvl1pPr>
          </a:lstStyle>
          <a:p>
            <a:pPr algn="r" defTabSz="914400" fontAlgn="base">
              <a:spcBef>
                <a:spcPct val="0"/>
              </a:spcBef>
              <a:spcAft>
                <a:spcPct val="0"/>
              </a:spcAft>
              <a:defRPr/>
            </a:pPr>
            <a:fld id="{AE65EA4B-37C5-4157-BDA9-CEC8FC0DC6CF}" type="slidenum">
              <a:rPr lang="ar-SA" smtClean="0"/>
              <a:pPr algn="r" defTabSz="914400" fontAlgn="base">
                <a:spcBef>
                  <a:spcPct val="0"/>
                </a:spcBef>
                <a:spcAft>
                  <a:spcPct val="0"/>
                </a:spcAft>
                <a:defRPr/>
              </a:pPr>
              <a:t>‹#›</a:t>
            </a:fld>
            <a:endParaRPr lang="en-US" dirty="0">
              <a:cs typeface="Arial" charset="0"/>
            </a:endParaRPr>
          </a:p>
        </p:txBody>
      </p:sp>
    </p:spTree>
    <p:extLst>
      <p:ext uri="{BB962C8B-B14F-4D97-AF65-F5344CB8AC3E}">
        <p14:creationId xmlns:p14="http://schemas.microsoft.com/office/powerpoint/2010/main" val="88377042"/>
      </p:ext>
    </p:extLst>
  </p:cSld>
  <p:clrMap bg1="lt1" tx1="dk1" bg2="lt2" tx2="dk2" accent1="accent1" accent2="accent2" accent3="accent3" accent4="accent4" accent5="accent5" accent6="accent6" hlink="hlink" folHlink="folHlink"/>
  <p:sldLayoutIdLst>
    <p:sldLayoutId id="2147484185" r:id="rId1"/>
    <p:sldLayoutId id="2147484626" r:id="rId2"/>
    <p:sldLayoutId id="2147484661" r:id="rId3"/>
    <p:sldLayoutId id="2147484663" r:id="rId4"/>
  </p:sldLayoutIdLst>
  <p:hf hdr="0" ftr="0" dt="0"/>
  <p:txStyles>
    <p:title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p:titleStyle>
    <p:bodyStyle>
      <a:lvl1pPr marL="341313" indent="-341313" algn="l" defTabSz="455613"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1363" indent="-284163" algn="l" defTabSz="455613"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1413" indent="-227013" algn="l" defTabSz="455613"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598613" indent="-227013" algn="l" defTabSz="455613"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5813" indent="-227013" algn="l" defTabSz="455613"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313"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1"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09"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7"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5" algn="l" defTabSz="457148" rtl="0" eaLnBrk="1" latinLnBrk="0" hangingPunct="1">
        <a:defRPr sz="1800" kern="1200">
          <a:solidFill>
            <a:schemeClr val="tx1"/>
          </a:solidFill>
          <a:latin typeface="+mn-lt"/>
          <a:ea typeface="+mn-ea"/>
          <a:cs typeface="+mn-cs"/>
        </a:defRPr>
      </a:lvl8pPr>
      <a:lvl9pPr marL="3657183"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80282911"/>
              </p:ext>
            </p:extLst>
          </p:nvPr>
        </p:nvGraphicFramePr>
        <p:xfrm>
          <a:off x="1525196" y="1593"/>
          <a:ext cx="1194" cy="1587"/>
        </p:xfrm>
        <a:graphic>
          <a:graphicData uri="http://schemas.openxmlformats.org/presentationml/2006/ole">
            <mc:AlternateContent xmlns:mc="http://schemas.openxmlformats.org/markup-compatibility/2006">
              <mc:Choice xmlns:v="urn:schemas-microsoft-com:vml" Requires="v">
                <p:oleObj spid="_x0000_s169645" name="think-cell Slide" r:id="rId5" imgW="360" imgH="360" progId="">
                  <p:embed/>
                </p:oleObj>
              </mc:Choice>
              <mc:Fallback>
                <p:oleObj name="think-cell Slide" r:id="rId5" imgW="360" imgH="360" progId="">
                  <p:embed/>
                  <p:pic>
                    <p:nvPicPr>
                      <p:cNvPr id="0" name="Picture 4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196" y="1593"/>
                        <a:ext cx="1194"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1"/>
          <p:cNvSpPr txBox="1">
            <a:spLocks noChangeArrowheads="1"/>
          </p:cNvSpPr>
          <p:nvPr/>
        </p:nvSpPr>
        <p:spPr bwMode="auto">
          <a:xfrm>
            <a:off x="735384" y="3105836"/>
            <a:ext cx="10617200" cy="646331"/>
          </a:xfrm>
          <a:prstGeom prst="rect">
            <a:avLst/>
          </a:prstGeom>
          <a:noFill/>
        </p:spPr>
        <p:txBody>
          <a:bodyPr wrap="square" lIns="91440" tIns="45720" rIns="91440" bIns="45720" anchor="ctr">
            <a:spAutoFit/>
          </a:bodyPr>
          <a:lstStyle>
            <a:defPPr>
              <a:defRPr lang="en-US"/>
            </a:defPPr>
            <a:lvl1pPr algn="ctr" rtl="1" fontAlgn="base">
              <a:spcBef>
                <a:spcPct val="0"/>
              </a:spcBef>
              <a:spcAft>
                <a:spcPct val="0"/>
              </a:spcAft>
              <a:defRPr sz="3600">
                <a:ln w="10541" cmpd="sng">
                  <a:gradFill flip="none" rotWithShape="1">
                    <a:gsLst>
                      <a:gs pos="63000">
                        <a:srgbClr val="A73B51"/>
                      </a:gs>
                      <a:gs pos="100000">
                        <a:srgbClr val="CD7A6C"/>
                      </a:gs>
                      <a:gs pos="81000">
                        <a:srgbClr val="BA4266"/>
                      </a:gs>
                      <a:gs pos="33331">
                        <a:srgbClr val="6D3479"/>
                      </a:gs>
                      <a:gs pos="48750">
                        <a:srgbClr val="6D3479"/>
                      </a:gs>
                      <a:gs pos="12000">
                        <a:schemeClr val="accent4">
                          <a:lumMod val="75000"/>
                        </a:schemeClr>
                      </a:gs>
                    </a:gsLst>
                    <a:lin ang="0" scaled="1"/>
                    <a:tileRect/>
                  </a:gradFill>
                  <a:prstDash val="solid"/>
                </a:ln>
                <a:gradFill flip="none" rotWithShape="1">
                  <a:gsLst>
                    <a:gs pos="72000">
                      <a:srgbClr val="A73B51"/>
                    </a:gs>
                    <a:gs pos="100000">
                      <a:srgbClr val="CD7A6C"/>
                    </a:gs>
                    <a:gs pos="86000">
                      <a:srgbClr val="BA4266"/>
                    </a:gs>
                    <a:gs pos="33331">
                      <a:srgbClr val="6D3479"/>
                    </a:gs>
                    <a:gs pos="56000">
                      <a:srgbClr val="6D3479"/>
                    </a:gs>
                    <a:gs pos="11000">
                      <a:schemeClr val="accent4">
                        <a:lumMod val="75000"/>
                      </a:schemeClr>
                    </a:gs>
                  </a:gsLst>
                  <a:lin ang="0" scaled="1"/>
                  <a:tileRect/>
                </a:gradFill>
                <a:latin typeface="+mj-lt"/>
                <a:cs typeface="Arial" charset="0"/>
              </a:defRPr>
            </a:lvl1pPr>
            <a:lvl2pPr marL="457200" algn="r" rtl="1" fontAlgn="base">
              <a:spcBef>
                <a:spcPct val="0"/>
              </a:spcBef>
              <a:spcAft>
                <a:spcPct val="0"/>
              </a:spcAft>
              <a:defRPr sz="1600">
                <a:latin typeface="Arial" charset="0"/>
                <a:cs typeface="Arial" charset="0"/>
              </a:defRPr>
            </a:lvl2pPr>
            <a:lvl3pPr marL="914400" algn="r" rtl="1" fontAlgn="base">
              <a:spcBef>
                <a:spcPct val="0"/>
              </a:spcBef>
              <a:spcAft>
                <a:spcPct val="0"/>
              </a:spcAft>
              <a:defRPr sz="1600">
                <a:latin typeface="Arial" charset="0"/>
                <a:cs typeface="Arial" charset="0"/>
              </a:defRPr>
            </a:lvl3pPr>
            <a:lvl4pPr marL="1371600" algn="r" rtl="1" fontAlgn="base">
              <a:spcBef>
                <a:spcPct val="0"/>
              </a:spcBef>
              <a:spcAft>
                <a:spcPct val="0"/>
              </a:spcAft>
              <a:defRPr sz="1600">
                <a:latin typeface="Arial" charset="0"/>
                <a:cs typeface="Arial" charset="0"/>
              </a:defRPr>
            </a:lvl4pPr>
            <a:lvl5pPr marL="1828800" algn="r" rtl="1" fontAlgn="base">
              <a:spcBef>
                <a:spcPct val="0"/>
              </a:spcBef>
              <a:spcAft>
                <a:spcPct val="0"/>
              </a:spcAft>
              <a:defRPr sz="1600">
                <a:latin typeface="Arial" charset="0"/>
                <a:cs typeface="Arial" charset="0"/>
              </a:defRPr>
            </a:lvl5pPr>
            <a:lvl6pPr marL="2286000" algn="r" defTabSz="914400" rtl="1">
              <a:defRPr sz="1600">
                <a:latin typeface="Arial" charset="0"/>
                <a:cs typeface="Arial" charset="0"/>
              </a:defRPr>
            </a:lvl6pPr>
            <a:lvl7pPr marL="2743200" algn="r" defTabSz="914400" rtl="1">
              <a:defRPr sz="1600">
                <a:latin typeface="Arial" charset="0"/>
                <a:cs typeface="Arial" charset="0"/>
              </a:defRPr>
            </a:lvl7pPr>
            <a:lvl8pPr marL="3200400" algn="r" defTabSz="914400" rtl="1">
              <a:defRPr sz="1600">
                <a:latin typeface="Arial" charset="0"/>
                <a:cs typeface="Arial" charset="0"/>
              </a:defRPr>
            </a:lvl8pPr>
            <a:lvl9pPr marL="3657600" algn="r" defTabSz="914400" rtl="1">
              <a:defRPr sz="1600">
                <a:latin typeface="Arial" charset="0"/>
                <a:cs typeface="Arial" charset="0"/>
              </a:defRPr>
            </a:lvl9pPr>
          </a:lstStyle>
          <a:p>
            <a:pPr algn="l"/>
            <a:r>
              <a:rPr lang="en-US" altLang="zh-CN" dirty="0">
                <a:ln w="10541" cmpd="sng">
                  <a:gradFill flip="none" rotWithShape="1">
                    <a:gsLst>
                      <a:gs pos="63000">
                        <a:srgbClr val="A73B51"/>
                      </a:gs>
                      <a:gs pos="100000">
                        <a:srgbClr val="CD7A6C"/>
                      </a:gs>
                      <a:gs pos="81000">
                        <a:srgbClr val="BA4266"/>
                      </a:gs>
                      <a:gs pos="33331">
                        <a:srgbClr val="6D3479"/>
                      </a:gs>
                      <a:gs pos="48750">
                        <a:srgbClr val="6D3479"/>
                      </a:gs>
                      <a:gs pos="12000">
                        <a:srgbClr val="8064A2">
                          <a:lumMod val="75000"/>
                        </a:srgbClr>
                      </a:gs>
                    </a:gsLst>
                    <a:lin ang="0" scaled="1"/>
                    <a:tileRect/>
                  </a:gradFill>
                  <a:prstDash val="solid"/>
                </a:ln>
                <a:gradFill flip="none" rotWithShape="1">
                  <a:gsLst>
                    <a:gs pos="72000">
                      <a:srgbClr val="A73B51"/>
                    </a:gs>
                    <a:gs pos="100000">
                      <a:srgbClr val="CD7A6C"/>
                    </a:gs>
                    <a:gs pos="86000">
                      <a:srgbClr val="BA4266"/>
                    </a:gs>
                    <a:gs pos="33331">
                      <a:srgbClr val="6D3479"/>
                    </a:gs>
                    <a:gs pos="56000">
                      <a:srgbClr val="6D3479"/>
                    </a:gs>
                    <a:gs pos="11000">
                      <a:srgbClr val="8064A2">
                        <a:lumMod val="75000"/>
                      </a:srgbClr>
                    </a:gs>
                  </a:gsLst>
                  <a:lin ang="0" scaled="1"/>
                  <a:tileRect/>
                </a:gradFill>
                <a:latin typeface="Arial" panose="020B0604020202020204" pitchFamily="34" charset="0"/>
                <a:cs typeface="Arial" panose="020B0604020202020204" pitchFamily="34" charset="0"/>
                <a:sym typeface="+mn-lt"/>
              </a:rPr>
              <a:t>STC MBBF Booth </a:t>
            </a:r>
            <a:r>
              <a:rPr lang="en-US" altLang="zh-CN" dirty="0" smtClean="0">
                <a:ln w="10541" cmpd="sng">
                  <a:gradFill flip="none" rotWithShape="1">
                    <a:gsLst>
                      <a:gs pos="63000">
                        <a:srgbClr val="A73B51"/>
                      </a:gs>
                      <a:gs pos="100000">
                        <a:srgbClr val="CD7A6C"/>
                      </a:gs>
                      <a:gs pos="81000">
                        <a:srgbClr val="BA4266"/>
                      </a:gs>
                      <a:gs pos="33331">
                        <a:srgbClr val="6D3479"/>
                      </a:gs>
                      <a:gs pos="48750">
                        <a:srgbClr val="6D3479"/>
                      </a:gs>
                      <a:gs pos="12000">
                        <a:srgbClr val="8064A2">
                          <a:lumMod val="75000"/>
                        </a:srgbClr>
                      </a:gs>
                    </a:gsLst>
                    <a:lin ang="0" scaled="1"/>
                    <a:tileRect/>
                  </a:gradFill>
                  <a:prstDash val="solid"/>
                </a:ln>
                <a:gradFill flip="none" rotWithShape="1">
                  <a:gsLst>
                    <a:gs pos="72000">
                      <a:srgbClr val="A73B51"/>
                    </a:gs>
                    <a:gs pos="100000">
                      <a:srgbClr val="CD7A6C"/>
                    </a:gs>
                    <a:gs pos="86000">
                      <a:srgbClr val="BA4266"/>
                    </a:gs>
                    <a:gs pos="33331">
                      <a:srgbClr val="6D3479"/>
                    </a:gs>
                    <a:gs pos="56000">
                      <a:srgbClr val="6D3479"/>
                    </a:gs>
                    <a:gs pos="11000">
                      <a:srgbClr val="8064A2">
                        <a:lumMod val="75000"/>
                      </a:srgbClr>
                    </a:gs>
                  </a:gsLst>
                  <a:lin ang="0" scaled="1"/>
                  <a:tileRect/>
                </a:gradFill>
                <a:latin typeface="Arial" panose="020B0604020202020204" pitchFamily="34" charset="0"/>
                <a:cs typeface="Arial" panose="020B0604020202020204" pitchFamily="34" charset="0"/>
                <a:sym typeface="+mn-lt"/>
              </a:rPr>
              <a:t>with Scripts</a:t>
            </a:r>
            <a:endParaRPr lang="en-US" altLang="ko-KR" dirty="0">
              <a:ln w="10541" cmpd="sng">
                <a:gradFill flip="none" rotWithShape="1">
                  <a:gsLst>
                    <a:gs pos="63000">
                      <a:srgbClr val="A73B51"/>
                    </a:gs>
                    <a:gs pos="100000">
                      <a:srgbClr val="CD7A6C"/>
                    </a:gs>
                    <a:gs pos="81000">
                      <a:srgbClr val="BA4266"/>
                    </a:gs>
                    <a:gs pos="33331">
                      <a:srgbClr val="6D3479"/>
                    </a:gs>
                    <a:gs pos="48750">
                      <a:srgbClr val="6D3479"/>
                    </a:gs>
                    <a:gs pos="12000">
                      <a:srgbClr val="8064A2">
                        <a:lumMod val="75000"/>
                      </a:srgbClr>
                    </a:gs>
                  </a:gsLst>
                  <a:lin ang="0" scaled="1"/>
                  <a:tileRect/>
                </a:gradFill>
                <a:prstDash val="solid"/>
              </a:ln>
              <a:gradFill flip="none" rotWithShape="1">
                <a:gsLst>
                  <a:gs pos="72000">
                    <a:srgbClr val="A73B51"/>
                  </a:gs>
                  <a:gs pos="100000">
                    <a:srgbClr val="CD7A6C"/>
                  </a:gs>
                  <a:gs pos="86000">
                    <a:srgbClr val="BA4266"/>
                  </a:gs>
                  <a:gs pos="33331">
                    <a:srgbClr val="6D3479"/>
                  </a:gs>
                  <a:gs pos="56000">
                    <a:srgbClr val="6D3479"/>
                  </a:gs>
                  <a:gs pos="11000">
                    <a:srgbClr val="8064A2">
                      <a:lumMod val="75000"/>
                    </a:srgbClr>
                  </a:gs>
                </a:gsLst>
                <a:lin ang="0" scaled="1"/>
                <a:tileRect/>
              </a:gra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4175403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58291" y="266155"/>
            <a:ext cx="10972800"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lvl="0" algn="l" defTabSz="1218906"/>
            <a:r>
              <a:rPr kumimoji="1" lang="en-US" altLang="zh-CN" sz="2800" b="1" dirty="0" smtClean="0">
                <a:solidFill>
                  <a:srgbClr val="6D519D"/>
                </a:solidFill>
                <a:latin typeface="Arial" pitchFamily="34" charset="0"/>
                <a:ea typeface="微软雅黑" panose="020B0503020204020204" pitchFamily="34" charset="-122"/>
                <a:cs typeface="Arial" pitchFamily="34" charset="0"/>
              </a:rPr>
              <a:t>Screen 2-1: STC </a:t>
            </a:r>
            <a:r>
              <a:rPr kumimoji="1" lang="en-US" altLang="zh-CN" sz="2800" b="1" dirty="0">
                <a:solidFill>
                  <a:srgbClr val="6D519D"/>
                </a:solidFill>
                <a:latin typeface="Arial" pitchFamily="34" charset="0"/>
                <a:ea typeface="微软雅黑" panose="020B0503020204020204" pitchFamily="34" charset="-122"/>
                <a:cs typeface="Arial" pitchFamily="34" charset="0"/>
              </a:rPr>
              <a:t>Target Network </a:t>
            </a:r>
          </a:p>
        </p:txBody>
      </p:sp>
      <p:sp>
        <p:nvSpPr>
          <p:cNvPr id="9" name="Rectangle 8"/>
          <p:cNvSpPr/>
          <p:nvPr/>
        </p:nvSpPr>
        <p:spPr>
          <a:xfrm>
            <a:off x="326976" y="5643245"/>
            <a:ext cx="11712624" cy="1169551"/>
          </a:xfrm>
          <a:prstGeom prst="rect">
            <a:avLst/>
          </a:prstGeom>
        </p:spPr>
        <p:txBody>
          <a:bodyPr wrap="square">
            <a:spAutoFit/>
          </a:bodyPr>
          <a:lstStyle/>
          <a:p>
            <a:r>
              <a:rPr lang="en-US" altLang="zh-CN" sz="1400" dirty="0"/>
              <a:t>STC allocate 900MHz to 2G and 3G RAT. STC announced to switch off 3G network before 2G on MWC 2017. STC plan to switch off U2100 on 2019, U900 on 2022 and G900 on 2025.</a:t>
            </a:r>
          </a:p>
          <a:p>
            <a:r>
              <a:rPr lang="en-US" altLang="zh-CN" sz="1400" dirty="0"/>
              <a:t>Based on this strategy, STC do the preparation on platform and network and focus on top device vendors. On the network side, STC plan to deploy nation wide L700 network to carry </a:t>
            </a:r>
            <a:r>
              <a:rPr lang="en-US" altLang="zh-CN" sz="1400" dirty="0" err="1"/>
              <a:t>VoLTE</a:t>
            </a:r>
            <a:r>
              <a:rPr lang="en-US" altLang="zh-CN" sz="1400" dirty="0"/>
              <a:t> service. On the platform side, STC do the testing of the software system and do promotion and upgrading of the terminals.</a:t>
            </a:r>
          </a:p>
          <a:p>
            <a:r>
              <a:rPr lang="en-US" altLang="zh-CN" sz="1400" dirty="0"/>
              <a:t>Based on these activities, STC realize 9x active subs on 2018 Hajj compare to last year</a:t>
            </a:r>
            <a:r>
              <a:rPr lang="en-US" altLang="zh-CN" sz="1400" dirty="0" smtClean="0"/>
              <a:t>.</a:t>
            </a:r>
            <a:endParaRPr lang="zh-CN" altLang="en-US" sz="1400" dirty="0"/>
          </a:p>
        </p:txBody>
      </p:sp>
      <p:pic>
        <p:nvPicPr>
          <p:cNvPr id="8" name="Picture 7"/>
          <p:cNvPicPr>
            <a:picLocks noChangeAspect="1"/>
          </p:cNvPicPr>
          <p:nvPr/>
        </p:nvPicPr>
        <p:blipFill>
          <a:blip r:embed="rId3"/>
          <a:stretch>
            <a:fillRect/>
          </a:stretch>
        </p:blipFill>
        <p:spPr>
          <a:xfrm>
            <a:off x="2011229" y="915120"/>
            <a:ext cx="7936881"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1602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Booth Layout with Screen Messages</a:t>
            </a:r>
            <a:endParaRPr lang="zh-CN" altLang="en-US" dirty="0"/>
          </a:p>
        </p:txBody>
      </p:sp>
      <p:sp>
        <p:nvSpPr>
          <p:cNvPr id="21" name="Rounded Rectangle 20"/>
          <p:cNvSpPr/>
          <p:nvPr/>
        </p:nvSpPr>
        <p:spPr>
          <a:xfrm>
            <a:off x="6597650" y="1046002"/>
            <a:ext cx="4322887" cy="1003270"/>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4" name="Rounded Rectangle 23"/>
          <p:cNvSpPr/>
          <p:nvPr/>
        </p:nvSpPr>
        <p:spPr>
          <a:xfrm>
            <a:off x="6597649" y="2178525"/>
            <a:ext cx="4322887" cy="1432322"/>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5" name="Rounded Rectangle 24"/>
          <p:cNvSpPr/>
          <p:nvPr/>
        </p:nvSpPr>
        <p:spPr>
          <a:xfrm>
            <a:off x="6597649" y="3727709"/>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6" name="Rounded Rectangle 25"/>
          <p:cNvSpPr/>
          <p:nvPr/>
        </p:nvSpPr>
        <p:spPr>
          <a:xfrm>
            <a:off x="6597648" y="5059857"/>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7" name="TextBox 26"/>
          <p:cNvSpPr txBox="1"/>
          <p:nvPr/>
        </p:nvSpPr>
        <p:spPr bwMode="auto">
          <a:xfrm>
            <a:off x="6660749" y="3863270"/>
            <a:ext cx="4331795" cy="844858"/>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3: Sandbox Interactive screen</a:t>
            </a:r>
          </a:p>
          <a:p>
            <a:pPr marL="342900" indent="-342900">
              <a:buFont typeface="Arial" panose="020B0604020202020204" pitchFamily="34" charset="0"/>
              <a:buChar char="•"/>
            </a:pPr>
            <a:r>
              <a:rPr lang="en-US" altLang="zh-CN" b="1" dirty="0" smtClean="0">
                <a:latin typeface="Sakkal Majalla" pitchFamily="2" charset="-78"/>
                <a:cs typeface="Sakkal Majalla" pitchFamily="2" charset="-78"/>
              </a:rPr>
              <a:t>5G Use Cases Video/ Flash</a:t>
            </a:r>
          </a:p>
          <a:p>
            <a:pPr marL="342900" indent="-342900">
              <a:buFont typeface="Arial" panose="020B0604020202020204" pitchFamily="34" charset="0"/>
              <a:buChar char="•"/>
            </a:pPr>
            <a:r>
              <a:rPr lang="en-US" altLang="zh-CN" b="1" dirty="0" smtClean="0">
                <a:latin typeface="Sakkal Majalla" pitchFamily="2" charset="-78"/>
                <a:cs typeface="Sakkal Majalla" pitchFamily="2" charset="-78"/>
              </a:rPr>
              <a:t>Repeated 5G Use case video</a:t>
            </a:r>
            <a:endParaRPr lang="zh-CN" altLang="en-US" b="1" dirty="0" smtClean="0">
              <a:latin typeface="Sakkal Majalla" pitchFamily="2" charset="-78"/>
              <a:cs typeface="Sakkal Majalla" pitchFamily="2" charset="-78"/>
            </a:endParaRPr>
          </a:p>
        </p:txBody>
      </p:sp>
      <p:sp>
        <p:nvSpPr>
          <p:cNvPr id="30" name="TextBox 29"/>
          <p:cNvSpPr txBox="1"/>
          <p:nvPr/>
        </p:nvSpPr>
        <p:spPr bwMode="auto">
          <a:xfrm>
            <a:off x="6660749" y="1175254"/>
            <a:ext cx="4322887" cy="984049"/>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1: Branding Video</a:t>
            </a:r>
            <a:endParaRPr lang="zh-CN" altLang="en-US" b="1" dirty="0" smtClean="0">
              <a:solidFill>
                <a:schemeClr val="bg1">
                  <a:lumMod val="65000"/>
                </a:schemeClr>
              </a:solidFill>
              <a:latin typeface="Sakkal Majalla" pitchFamily="2" charset="-78"/>
              <a:cs typeface="Sakkal Majalla" pitchFamily="2" charset="-78"/>
            </a:endParaRPr>
          </a:p>
        </p:txBody>
      </p:sp>
      <p:sp>
        <p:nvSpPr>
          <p:cNvPr id="32" name="TextBox 31"/>
          <p:cNvSpPr txBox="1"/>
          <p:nvPr/>
        </p:nvSpPr>
        <p:spPr bwMode="auto">
          <a:xfrm>
            <a:off x="6660749" y="5248438"/>
            <a:ext cx="4322887" cy="838123"/>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4: STC 5G Use Cases Vision</a:t>
            </a:r>
          </a:p>
          <a:p>
            <a:pPr marL="342900" indent="-342900">
              <a:buFont typeface="Arial" panose="020B0604020202020204" pitchFamily="34" charset="0"/>
              <a:buChar char="•"/>
            </a:pPr>
            <a:r>
              <a:rPr lang="en-US" altLang="zh-CN" sz="1600" b="1" dirty="0" smtClean="0">
                <a:solidFill>
                  <a:schemeClr val="bg1">
                    <a:lumMod val="65000"/>
                  </a:schemeClr>
                </a:solidFill>
                <a:latin typeface="Sakkal Majalla" pitchFamily="2" charset="-78"/>
                <a:cs typeface="Sakkal Majalla" pitchFamily="2" charset="-78"/>
              </a:rPr>
              <a:t>How 5G is changing the market landscape</a:t>
            </a:r>
          </a:p>
          <a:p>
            <a:pPr marL="342900" indent="-342900">
              <a:buFont typeface="Arial" panose="020B0604020202020204" pitchFamily="34" charset="0"/>
              <a:buChar char="•"/>
            </a:pPr>
            <a:r>
              <a:rPr lang="en-US" altLang="zh-CN" sz="1600" b="1" dirty="0" smtClean="0">
                <a:solidFill>
                  <a:schemeClr val="bg1">
                    <a:lumMod val="65000"/>
                  </a:schemeClr>
                </a:solidFill>
                <a:latin typeface="Sakkal Majalla" pitchFamily="2" charset="-78"/>
                <a:cs typeface="Sakkal Majalla" pitchFamily="2" charset="-78"/>
              </a:rPr>
              <a:t>What is the 5G Enabled Digital Life</a:t>
            </a:r>
          </a:p>
        </p:txBody>
      </p:sp>
      <p:sp>
        <p:nvSpPr>
          <p:cNvPr id="44" name="TextBox 43"/>
          <p:cNvSpPr txBox="1"/>
          <p:nvPr/>
        </p:nvSpPr>
        <p:spPr bwMode="auto">
          <a:xfrm>
            <a:off x="6660749" y="2178524"/>
            <a:ext cx="4331795" cy="915945"/>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2: STC Hybrid MBB progress</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5G Target Network</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Solid Steps towards Leading 5G Network</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Leveraging KSA User Experience Gradually</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Shutdown 2G/3G to Simplify Network</a:t>
            </a:r>
          </a:p>
          <a:p>
            <a:pPr marL="342900" indent="-342900">
              <a:buFont typeface="Arial" panose="020B0604020202020204" pitchFamily="34" charset="0"/>
              <a:buChar char="•"/>
            </a:pPr>
            <a:endParaRPr lang="zh-CN" altLang="en-US" b="1" dirty="0" smtClean="0">
              <a:solidFill>
                <a:schemeClr val="bg1">
                  <a:lumMod val="65000"/>
                </a:schemeClr>
              </a:solidFill>
              <a:latin typeface="Sakkal Majalla" pitchFamily="2" charset="-78"/>
              <a:cs typeface="Sakkal Majalla" pitchFamily="2" charset="-78"/>
            </a:endParaRPr>
          </a:p>
        </p:txBody>
      </p:sp>
      <p:sp>
        <p:nvSpPr>
          <p:cNvPr id="3" name="Rectangle 2"/>
          <p:cNvSpPr>
            <a:spLocks noChangeAspect="1"/>
          </p:cNvSpPr>
          <p:nvPr/>
        </p:nvSpPr>
        <p:spPr>
          <a:xfrm>
            <a:off x="1055442" y="1046001"/>
            <a:ext cx="5040560" cy="5040560"/>
          </a:xfrm>
          <a:prstGeom prst="rect">
            <a:avLst/>
          </a:prstGeom>
          <a:pattFill prst="pct10">
            <a:fgClr>
              <a:schemeClr val="bg1">
                <a:lumMod val="65000"/>
              </a:schemeClr>
            </a:fgClr>
            <a:bgClr>
              <a:schemeClr val="bg1"/>
            </a:bgClr>
          </a:pattFill>
          <a:ln>
            <a:noFill/>
          </a:ln>
          <a:effectLst>
            <a:glow rad="63500">
              <a:schemeClr val="accent4">
                <a:lumMod val="60000"/>
                <a:lumOff val="4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 name="Rectangle 3"/>
          <p:cNvSpPr/>
          <p:nvPr/>
        </p:nvSpPr>
        <p:spPr>
          <a:xfrm rot="5400000">
            <a:off x="4257556" y="3158995"/>
            <a:ext cx="3384376"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Background Board</a:t>
            </a:r>
            <a:endParaRPr lang="zh-CN" altLang="en-US" sz="1600" dirty="0"/>
          </a:p>
        </p:txBody>
      </p:sp>
      <p:grpSp>
        <p:nvGrpSpPr>
          <p:cNvPr id="34" name="Group 33"/>
          <p:cNvGrpSpPr/>
          <p:nvPr/>
        </p:nvGrpSpPr>
        <p:grpSpPr>
          <a:xfrm rot="16200000">
            <a:off x="4565783" y="4798257"/>
            <a:ext cx="802911" cy="907481"/>
            <a:chOff x="4717025" y="1880082"/>
            <a:chExt cx="802911" cy="907481"/>
          </a:xfrm>
        </p:grpSpPr>
        <p:sp>
          <p:nvSpPr>
            <p:cNvPr id="5" name="Oval 4"/>
            <p:cNvSpPr/>
            <p:nvPr/>
          </p:nvSpPr>
          <p:spPr>
            <a:xfrm>
              <a:off x="4797450" y="2042845"/>
              <a:ext cx="612069" cy="6120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Oval 5"/>
            <p:cNvSpPr/>
            <p:nvPr/>
          </p:nvSpPr>
          <p:spPr>
            <a:xfrm>
              <a:off x="472063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Oval 6"/>
            <p:cNvSpPr/>
            <p:nvPr/>
          </p:nvSpPr>
          <p:spPr>
            <a:xfrm>
              <a:off x="529910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Oval 7"/>
            <p:cNvSpPr/>
            <p:nvPr/>
          </p:nvSpPr>
          <p:spPr>
            <a:xfrm>
              <a:off x="5299102"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Oval 8"/>
            <p:cNvSpPr/>
            <p:nvPr/>
          </p:nvSpPr>
          <p:spPr>
            <a:xfrm>
              <a:off x="4717025"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6" name="Group 15"/>
          <p:cNvGrpSpPr/>
          <p:nvPr/>
        </p:nvGrpSpPr>
        <p:grpSpPr>
          <a:xfrm rot="10800000">
            <a:off x="2063552" y="4423901"/>
            <a:ext cx="362700" cy="1275216"/>
            <a:chOff x="1859856" y="2378150"/>
            <a:chExt cx="362700" cy="1275216"/>
          </a:xfrm>
        </p:grpSpPr>
        <p:sp>
          <p:nvSpPr>
            <p:cNvPr id="11" name="Rectangle 10"/>
            <p:cNvSpPr/>
            <p:nvPr/>
          </p:nvSpPr>
          <p:spPr>
            <a:xfrm rot="5400000">
              <a:off x="1296916" y="2941091"/>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Screen2</a:t>
              </a:r>
              <a:endParaRPr lang="zh-CN" altLang="en-US" sz="1200" dirty="0"/>
            </a:p>
          </p:txBody>
        </p:sp>
        <p:sp>
          <p:nvSpPr>
            <p:cNvPr id="12" name="Rectangle 11"/>
            <p:cNvSpPr/>
            <p:nvPr/>
          </p:nvSpPr>
          <p:spPr>
            <a:xfrm rot="16200000">
              <a:off x="1510281" y="294109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1</a:t>
              </a:r>
              <a:endParaRPr lang="zh-CN" altLang="en-US" sz="1200" dirty="0"/>
            </a:p>
          </p:txBody>
        </p:sp>
      </p:grpSp>
      <p:sp>
        <p:nvSpPr>
          <p:cNvPr id="18" name="Rectangle 17"/>
          <p:cNvSpPr/>
          <p:nvPr/>
        </p:nvSpPr>
        <p:spPr>
          <a:xfrm>
            <a:off x="1199456" y="1175254"/>
            <a:ext cx="516384" cy="38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dirty="0" smtClean="0"/>
              <a:t>leaflet Shelf</a:t>
            </a:r>
            <a:endParaRPr lang="zh-CN" altLang="en-US" sz="800" dirty="0"/>
          </a:p>
        </p:txBody>
      </p:sp>
      <p:grpSp>
        <p:nvGrpSpPr>
          <p:cNvPr id="19" name="Group 18"/>
          <p:cNvGrpSpPr/>
          <p:nvPr/>
        </p:nvGrpSpPr>
        <p:grpSpPr>
          <a:xfrm rot="5400000">
            <a:off x="3308078" y="1903217"/>
            <a:ext cx="1304122" cy="1197111"/>
            <a:chOff x="3527191" y="2369170"/>
            <a:chExt cx="1304122" cy="1197111"/>
          </a:xfrm>
        </p:grpSpPr>
        <p:grpSp>
          <p:nvGrpSpPr>
            <p:cNvPr id="17" name="Group 16"/>
            <p:cNvGrpSpPr/>
            <p:nvPr/>
          </p:nvGrpSpPr>
          <p:grpSpPr>
            <a:xfrm rot="5400000">
              <a:off x="4002887" y="1907927"/>
              <a:ext cx="352730" cy="1275215"/>
              <a:chOff x="4918982" y="4149080"/>
              <a:chExt cx="352730" cy="1275215"/>
            </a:xfrm>
          </p:grpSpPr>
          <p:sp>
            <p:nvSpPr>
              <p:cNvPr id="13" name="Rectangle 12"/>
              <p:cNvSpPr/>
              <p:nvPr/>
            </p:nvSpPr>
            <p:spPr>
              <a:xfrm rot="5400000">
                <a:off x="4356042"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4</a:t>
                </a:r>
                <a:endParaRPr lang="zh-CN" altLang="en-US" sz="1200" dirty="0"/>
              </a:p>
            </p:txBody>
          </p:sp>
          <p:sp>
            <p:nvSpPr>
              <p:cNvPr id="14" name="Rectangle 13"/>
              <p:cNvSpPr/>
              <p:nvPr/>
            </p:nvSpPr>
            <p:spPr>
              <a:xfrm rot="16200000">
                <a:off x="4559437" y="4712020"/>
                <a:ext cx="1275215" cy="149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smtClean="0"/>
                  <a:t>Screen 3</a:t>
                </a:r>
                <a:endParaRPr lang="zh-CN" altLang="en-US" sz="1200" dirty="0"/>
              </a:p>
            </p:txBody>
          </p:sp>
        </p:grpSp>
        <p:sp>
          <p:nvSpPr>
            <p:cNvPr id="15" name="Rectangle 14"/>
            <p:cNvSpPr/>
            <p:nvPr/>
          </p:nvSpPr>
          <p:spPr>
            <a:xfrm>
              <a:off x="3527191" y="2799116"/>
              <a:ext cx="1304122" cy="7671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600" dirty="0" smtClean="0"/>
                <a:t>5G Sandbox</a:t>
              </a:r>
              <a:endParaRPr lang="zh-CN" altLang="en-US" sz="1600" dirty="0"/>
            </a:p>
          </p:txBody>
        </p:sp>
      </p:grpSp>
      <p:sp>
        <p:nvSpPr>
          <p:cNvPr id="43" name="Rectangle 42"/>
          <p:cNvSpPr/>
          <p:nvPr/>
        </p:nvSpPr>
        <p:spPr>
          <a:xfrm>
            <a:off x="376479" y="1052735"/>
            <a:ext cx="504056" cy="5544617"/>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Main Road</a:t>
            </a:r>
            <a:endParaRPr lang="zh-CN" altLang="en-US" dirty="0"/>
          </a:p>
        </p:txBody>
      </p:sp>
      <p:sp>
        <p:nvSpPr>
          <p:cNvPr id="45" name="Rectangle 44"/>
          <p:cNvSpPr/>
          <p:nvPr/>
        </p:nvSpPr>
        <p:spPr>
          <a:xfrm rot="5400000">
            <a:off x="3447795" y="3949147"/>
            <a:ext cx="255851" cy="5040560"/>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Path</a:t>
            </a:r>
            <a:endParaRPr lang="zh-CN" altLang="en-US" dirty="0"/>
          </a:p>
        </p:txBody>
      </p:sp>
    </p:spTree>
    <p:extLst>
      <p:ext uri="{BB962C8B-B14F-4D97-AF65-F5344CB8AC3E}">
        <p14:creationId xmlns:p14="http://schemas.microsoft.com/office/powerpoint/2010/main" val="2887739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Sandbox + Screen 3: use cases in KSA typical scenarios</a:t>
            </a:r>
            <a:endParaRPr lang="zh-CN" altLang="en-US" dirty="0"/>
          </a:p>
        </p:txBody>
      </p:sp>
      <p:pic>
        <p:nvPicPr>
          <p:cNvPr id="11"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4"/>
            <a:ext cx="5810209" cy="3128583"/>
          </a:xfrm>
          <a:prstGeom prst="rect">
            <a:avLst/>
          </a:prstGeom>
        </p:spPr>
      </p:pic>
      <p:sp>
        <p:nvSpPr>
          <p:cNvPr id="5" name="TextBox 4"/>
          <p:cNvSpPr txBox="1"/>
          <p:nvPr/>
        </p:nvSpPr>
        <p:spPr bwMode="auto">
          <a:xfrm>
            <a:off x="6480431" y="5040235"/>
            <a:ext cx="5112568" cy="646331"/>
          </a:xfrm>
          <a:prstGeom prst="rect">
            <a:avLst/>
          </a:prstGeom>
          <a:noFill/>
          <a:ln w="9525">
            <a:noFill/>
            <a:miter lim="800000"/>
            <a:headEnd/>
            <a:tailEnd/>
          </a:ln>
          <a:effectLst/>
        </p:spPr>
        <p:txBody>
          <a:bodyPr wrap="square" rtlCol="0">
            <a:spAutoFit/>
          </a:bodyPr>
          <a:lstStyle/>
          <a:p>
            <a:pPr>
              <a:spcBef>
                <a:spcPct val="50000"/>
              </a:spcBef>
            </a:pPr>
            <a:r>
              <a:rPr lang="en-US" altLang="zh-CN" b="1" dirty="0" smtClean="0">
                <a:latin typeface="Sakkal Majalla" pitchFamily="2" charset="-78"/>
                <a:cs typeface="Sakkal Majalla" pitchFamily="2" charset="-78"/>
              </a:rPr>
              <a:t>Menu: Scenario selection Area</a:t>
            </a:r>
            <a:r>
              <a:rPr lang="zh-CN" altLang="en-US" b="1" dirty="0">
                <a:latin typeface="Sakkal Majalla" pitchFamily="2" charset="-78"/>
                <a:cs typeface="Sakkal Majalla" pitchFamily="2" charset="-78"/>
              </a:rPr>
              <a:t> </a:t>
            </a:r>
            <a:r>
              <a:rPr lang="zh-CN" altLang="en-US" b="1" dirty="0" smtClean="0">
                <a:latin typeface="Sakkal Majalla" pitchFamily="2" charset="-78"/>
                <a:cs typeface="Sakkal Majalla" pitchFamily="2" charset="-78"/>
              </a:rPr>
              <a:t>（</a:t>
            </a:r>
            <a:r>
              <a:rPr lang="en-US" altLang="zh-CN" b="1" dirty="0" smtClean="0">
                <a:latin typeface="Sakkal Majalla" pitchFamily="2" charset="-78"/>
                <a:cs typeface="Sakkal Majalla" pitchFamily="2" charset="-78"/>
              </a:rPr>
              <a:t>10 use cases</a:t>
            </a:r>
            <a:r>
              <a:rPr lang="zh-CN" altLang="en-US" b="1" dirty="0" smtClean="0">
                <a:latin typeface="Sakkal Majalla" pitchFamily="2" charset="-78"/>
                <a:cs typeface="Sakkal Majalla" pitchFamily="2" charset="-78"/>
              </a:rPr>
              <a:t>）</a:t>
            </a:r>
            <a:r>
              <a:rPr lang="en-US" altLang="zh-CN" b="1" dirty="0" smtClean="0">
                <a:latin typeface="Sakkal Majalla" pitchFamily="2" charset="-78"/>
                <a:cs typeface="Sakkal Majalla" pitchFamily="2" charset="-78"/>
              </a:rPr>
              <a:t>: select by touching the use case picture</a:t>
            </a:r>
          </a:p>
        </p:txBody>
      </p:sp>
      <p:pic>
        <p:nvPicPr>
          <p:cNvPr id="13" name="图片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3432" y="5733256"/>
            <a:ext cx="1382992" cy="253022"/>
          </a:xfrm>
          <a:prstGeom prst="rect">
            <a:avLst/>
          </a:prstGeom>
        </p:spPr>
      </p:pic>
      <p:sp>
        <p:nvSpPr>
          <p:cNvPr id="14" name="矩形 15"/>
          <p:cNvSpPr/>
          <p:nvPr/>
        </p:nvSpPr>
        <p:spPr>
          <a:xfrm>
            <a:off x="983433" y="5733256"/>
            <a:ext cx="676490" cy="253022"/>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66425" y="5733256"/>
            <a:ext cx="2145400" cy="263764"/>
          </a:xfrm>
          <a:prstGeom prst="rect">
            <a:avLst/>
          </a:prstGeom>
        </p:spPr>
      </p:pic>
      <p:sp>
        <p:nvSpPr>
          <p:cNvPr id="16" name="椭圆 20"/>
          <p:cNvSpPr/>
          <p:nvPr/>
        </p:nvSpPr>
        <p:spPr>
          <a:xfrm>
            <a:off x="3302562" y="5692832"/>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21"/>
          <p:cNvCxnSpPr>
            <a:stCxn id="16" idx="6"/>
            <a:endCxn id="5" idx="1"/>
          </p:cNvCxnSpPr>
          <p:nvPr/>
        </p:nvCxnSpPr>
        <p:spPr>
          <a:xfrm flipV="1">
            <a:off x="3497434" y="5363401"/>
            <a:ext cx="2982997" cy="4219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bwMode="auto">
          <a:xfrm>
            <a:off x="6480431" y="3232022"/>
            <a:ext cx="5112568" cy="923330"/>
          </a:xfrm>
          <a:prstGeom prst="rect">
            <a:avLst/>
          </a:prstGeom>
          <a:noFill/>
          <a:ln w="9525">
            <a:noFill/>
            <a:miter lim="800000"/>
            <a:headEnd/>
            <a:tailEnd/>
          </a:ln>
          <a:effectLst/>
        </p:spPr>
        <p:txBody>
          <a:bodyPr wrap="square" rtlCol="0">
            <a:spAutoFit/>
          </a:bodyPr>
          <a:lstStyle/>
          <a:p>
            <a:pPr>
              <a:spcBef>
                <a:spcPct val="50000"/>
              </a:spcBef>
            </a:pPr>
            <a:r>
              <a:rPr lang="en-US" altLang="zh-CN" b="1" dirty="0" smtClean="0">
                <a:latin typeface="Sakkal Majalla" pitchFamily="2" charset="-78"/>
                <a:cs typeface="Sakkal Majalla" pitchFamily="2" charset="-78"/>
              </a:rPr>
              <a:t>Sandbox with light effect to show where the use case is likely to happen. For example: Kingdom Tower represents offices, where </a:t>
            </a:r>
            <a:r>
              <a:rPr lang="en-US" altLang="zh-CN" b="1" dirty="0" err="1" smtClean="0">
                <a:latin typeface="Sakkal Majalla" pitchFamily="2" charset="-78"/>
                <a:cs typeface="Sakkal Majalla" pitchFamily="2" charset="-78"/>
              </a:rPr>
              <a:t>Holo</a:t>
            </a:r>
            <a:r>
              <a:rPr lang="en-US" altLang="zh-CN" b="1" dirty="0" smtClean="0">
                <a:latin typeface="Sakkal Majalla" pitchFamily="2" charset="-78"/>
                <a:cs typeface="Sakkal Majalla" pitchFamily="2" charset="-78"/>
              </a:rPr>
              <a:t> communication is likely to happen.</a:t>
            </a:r>
          </a:p>
        </p:txBody>
      </p:sp>
      <p:sp>
        <p:nvSpPr>
          <p:cNvPr id="21" name="椭圆 20"/>
          <p:cNvSpPr/>
          <p:nvPr/>
        </p:nvSpPr>
        <p:spPr>
          <a:xfrm>
            <a:off x="2063552" y="4229747"/>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6"/>
            <a:endCxn id="20" idx="1"/>
          </p:cNvCxnSpPr>
          <p:nvPr/>
        </p:nvCxnSpPr>
        <p:spPr>
          <a:xfrm flipV="1">
            <a:off x="2258424" y="3693687"/>
            <a:ext cx="4222007" cy="6285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bwMode="auto">
          <a:xfrm>
            <a:off x="6480431" y="1700808"/>
            <a:ext cx="5112568" cy="646331"/>
          </a:xfrm>
          <a:prstGeom prst="rect">
            <a:avLst/>
          </a:prstGeom>
          <a:noFill/>
          <a:ln w="9525">
            <a:noFill/>
            <a:miter lim="800000"/>
            <a:headEnd/>
            <a:tailEnd/>
          </a:ln>
          <a:effectLst/>
        </p:spPr>
        <p:txBody>
          <a:bodyPr wrap="square" rtlCol="0">
            <a:spAutoFit/>
          </a:bodyPr>
          <a:lstStyle/>
          <a:p>
            <a:pPr>
              <a:spcBef>
                <a:spcPct val="50000"/>
              </a:spcBef>
            </a:pPr>
            <a:r>
              <a:rPr lang="en-US" altLang="zh-CN" b="1" dirty="0" smtClean="0">
                <a:latin typeface="Sakkal Majalla" pitchFamily="2" charset="-78"/>
                <a:cs typeface="Sakkal Majalla" pitchFamily="2" charset="-78"/>
              </a:rPr>
              <a:t>Illustration Screen will show the selected use case video to demonstrate what it is</a:t>
            </a:r>
          </a:p>
        </p:txBody>
      </p:sp>
      <p:sp>
        <p:nvSpPr>
          <p:cNvPr id="35" name="Trapezoid 4"/>
          <p:cNvSpPr/>
          <p:nvPr/>
        </p:nvSpPr>
        <p:spPr>
          <a:xfrm rot="10800000">
            <a:off x="767408" y="1076683"/>
            <a:ext cx="4680520" cy="2304256"/>
          </a:xfrm>
          <a:prstGeom prst="trapezoid">
            <a:avLst>
              <a:gd name="adj" fmla="val 11480"/>
            </a:avLst>
          </a:prstGeom>
          <a:blipFill dpi="0" rotWithShape="0">
            <a:blip r:embed="rId5"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6" name="椭圆 20"/>
          <p:cNvSpPr/>
          <p:nvPr/>
        </p:nvSpPr>
        <p:spPr>
          <a:xfrm>
            <a:off x="4794060" y="1931475"/>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1"/>
          <p:cNvCxnSpPr>
            <a:stCxn id="26" idx="6"/>
            <a:endCxn id="33" idx="1"/>
          </p:cNvCxnSpPr>
          <p:nvPr/>
        </p:nvCxnSpPr>
        <p:spPr>
          <a:xfrm>
            <a:off x="4988932" y="2023974"/>
            <a:ext cx="14914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17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1: </a:t>
            </a:r>
            <a:r>
              <a:rPr lang="en-US" altLang="zh-CN" dirty="0" err="1" smtClean="0"/>
              <a:t>Holo</a:t>
            </a:r>
            <a:r>
              <a:rPr lang="en-US" altLang="zh-CN" dirty="0" smtClean="0"/>
              <a:t> Collaboration</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5" name="Trapezoid 4"/>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22" name="Group 21"/>
          <p:cNvGrpSpPr/>
          <p:nvPr/>
        </p:nvGrpSpPr>
        <p:grpSpPr>
          <a:xfrm>
            <a:off x="1415480" y="3645024"/>
            <a:ext cx="936104" cy="936104"/>
            <a:chOff x="6312024" y="2060848"/>
            <a:chExt cx="2016224" cy="2016224"/>
          </a:xfrm>
        </p:grpSpPr>
        <p:sp>
          <p:nvSpPr>
            <p:cNvPr id="8" name="Oval 7"/>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2" name="Straight Connector 11"/>
            <p:cNvCxnSpPr>
              <a:stCxn id="8"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8"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smtClean="0"/>
              <a:t>Physical </a:t>
            </a:r>
            <a:r>
              <a:rPr lang="en-US" altLang="zh-CN" sz="1200" dirty="0"/>
              <a:t>distance will not be the barrier of communication anymore. With </a:t>
            </a:r>
            <a:r>
              <a:rPr lang="en-US" altLang="zh-CN" sz="1200" dirty="0" err="1"/>
              <a:t>Holo</a:t>
            </a:r>
            <a:r>
              <a:rPr lang="en-US" altLang="zh-CN" sz="1200" dirty="0"/>
              <a:t> Collaboration’s help, every corner of the world can be brought to you with all details of information just like you are standing by it. More intuitive and immersive collaborations will significantly enhance the enterprise remote collaboration efficiencies</a:t>
            </a:r>
            <a:r>
              <a:rPr lang="en-US" altLang="zh-CN" sz="1200" dirty="0" smtClean="0"/>
              <a:t>.</a:t>
            </a:r>
            <a:endParaRPr lang="zh-CN" altLang="en-US" sz="1200" dirty="0"/>
          </a:p>
        </p:txBody>
      </p:sp>
      <p:sp>
        <p:nvSpPr>
          <p:cNvPr id="24" name="TextBox 23"/>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27" name="Straight Connector 26"/>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28" name="TextBox 27"/>
          <p:cNvSpPr txBox="1"/>
          <p:nvPr/>
        </p:nvSpPr>
        <p:spPr bwMode="auto">
          <a:xfrm>
            <a:off x="6816080" y="3707883"/>
            <a:ext cx="4536504" cy="2323713"/>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Video conference is common now and we all prefer it over voice only calls</a:t>
            </a: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Imagine now the remote conference is 360 degree with all information, just like all sci-fi movies scenes</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Anywhere</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Fiber can support office side bandwidth, but what if the </a:t>
            </a:r>
            <a:r>
              <a:rPr lang="en-US" altLang="zh-CN" sz="1200" dirty="0" err="1" smtClean="0">
                <a:latin typeface="+mj-lt"/>
                <a:cs typeface="Sakkal Majalla" pitchFamily="2" charset="-78"/>
              </a:rPr>
              <a:t>holo</a:t>
            </a:r>
            <a:r>
              <a:rPr lang="en-US" altLang="zh-CN" sz="1200" dirty="0" smtClean="0">
                <a:latin typeface="+mj-lt"/>
                <a:cs typeface="Sakkal Majalla" pitchFamily="2" charset="-78"/>
              </a:rPr>
              <a:t> video is collected at somewhere without fixed coverage? Somewhere remote?</a:t>
            </a: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Only 5G can ensure the service everywhere</a:t>
            </a:r>
            <a:endParaRPr lang="zh-CN" altLang="en-US" sz="1200" dirty="0" smtClean="0">
              <a:latin typeface="+mj-lt"/>
              <a:cs typeface="Sakkal Majalla" pitchFamily="2" charset="-78"/>
            </a:endParaRPr>
          </a:p>
        </p:txBody>
      </p:sp>
    </p:spTree>
    <p:extLst>
      <p:ext uri="{BB962C8B-B14F-4D97-AF65-F5344CB8AC3E}">
        <p14:creationId xmlns:p14="http://schemas.microsoft.com/office/powerpoint/2010/main" val="33578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2: Smart Helmet for Blind People</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1919536" y="4667910"/>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smtClean="0"/>
              <a:t>5G </a:t>
            </a:r>
            <a:r>
              <a:rPr lang="en-US" altLang="zh-CN" sz="1200" dirty="0"/>
              <a:t>connects smart devices with cloud seamlessly. With the Smart helmet’s help, the visually impaired people can finally enjoy the world with the audio guide from the helmet.</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2693045"/>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To ensure the safety of user, the helmet has to collect as rich info as possible and upload to the cloud to be processed and then feed back to the user via audio guidance</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There is no point to use the helmet if it reminds user there are steps 5 meters ahead with 10 seconds latency. It requires “real time”</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Anywhere</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People should not be limited to the fiber covered area only.</a:t>
            </a:r>
            <a:endParaRPr lang="zh-CN" altLang="en-US" sz="1200" dirty="0" smtClean="0">
              <a:latin typeface="+mj-lt"/>
              <a:cs typeface="Sakkal Majalla" pitchFamily="2" charset="-78"/>
            </a:endParaRPr>
          </a:p>
        </p:txBody>
      </p:sp>
    </p:spTree>
    <p:extLst>
      <p:ext uri="{BB962C8B-B14F-4D97-AF65-F5344CB8AC3E}">
        <p14:creationId xmlns:p14="http://schemas.microsoft.com/office/powerpoint/2010/main" val="16109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3: VR Tour</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623392" y="4653136"/>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smtClean="0"/>
              <a:t>Feeling </a:t>
            </a:r>
            <a:r>
              <a:rPr lang="en-US" altLang="zh-CN" sz="1200" dirty="0"/>
              <a:t>regretted that some places you cannot go with your loved ones? Now your family and friends can share everything around them with you in real time just like you are together with them.</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1800493"/>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Currently LTE cannot support 360 video chat due to the limitation of upload bandwidth. Only 5G can enable the VR live chat for end users</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Anywhere</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Most of the famous sites that people wants to visit do not have fiber coverage. Only 5G can bridge the connection gap for attractive applications</a:t>
            </a:r>
            <a:endParaRPr lang="zh-CN" altLang="en-US" sz="1200" dirty="0" smtClean="0">
              <a:latin typeface="+mj-lt"/>
              <a:cs typeface="Sakkal Majalla" pitchFamily="2" charset="-78"/>
            </a:endParaRPr>
          </a:p>
        </p:txBody>
      </p:sp>
    </p:spTree>
    <p:extLst>
      <p:ext uri="{BB962C8B-B14F-4D97-AF65-F5344CB8AC3E}">
        <p14:creationId xmlns:p14="http://schemas.microsoft.com/office/powerpoint/2010/main" val="67686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4: AR Enhanced Tour</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615743" y="4699938"/>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smtClean="0"/>
              <a:t>Wondering </a:t>
            </a:r>
            <a:r>
              <a:rPr lang="en-US" altLang="zh-CN" sz="1200" dirty="0"/>
              <a:t>what the world look like thousands years ago? Cloud AR technology bridges the virtual world into our physical world. All you need to do is just have a peak through your mobile screen</a:t>
            </a:r>
            <a:r>
              <a:rPr lang="en-US" altLang="zh-CN" sz="1200" dirty="0" smtClean="0"/>
              <a:t>.</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1800493"/>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AR concept is well known today and limitless imaginations are built on it. One condition for AR is the uplink bandwidth with powerful cloud computing.</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Anywhere</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Most of the famous sites that people wants to visit do not have fiber coverage. Only 5G can bridge the connection gap for attractive applications</a:t>
            </a:r>
            <a:endParaRPr lang="zh-CN" altLang="en-US" sz="1200" dirty="0" smtClean="0">
              <a:latin typeface="+mj-lt"/>
              <a:cs typeface="Sakkal Majalla" pitchFamily="2" charset="-78"/>
            </a:endParaRPr>
          </a:p>
        </p:txBody>
      </p:sp>
    </p:spTree>
    <p:extLst>
      <p:ext uri="{BB962C8B-B14F-4D97-AF65-F5344CB8AC3E}">
        <p14:creationId xmlns:p14="http://schemas.microsoft.com/office/powerpoint/2010/main" val="346760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5: Remote Precise Operation</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4799856" y="3380940"/>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Say goodbye to the high climbing, say goodbye to the huge machinery contacts, say goodbye to the harmful chemical. Ultra safety will be brought to all heavy industries and hazardous operations with the remote operation technologies.</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2877711"/>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People trust their eyes. For remote control, the most intuitive way is to see what is happening remotely. Only 5G ensures the quality of uplink video</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Heavy machinery requires precise operation, low latency is a must if remote control is to be adopted</a:t>
            </a:r>
          </a:p>
          <a:p>
            <a:pPr marL="285750" indent="-285750">
              <a:spcAft>
                <a:spcPts val="600"/>
              </a:spcAft>
              <a:buFont typeface="Arial" panose="020B0604020202020204" pitchFamily="34" charset="0"/>
              <a:buChar char="•"/>
            </a:pPr>
            <a:r>
              <a:rPr lang="en-US" altLang="zh-CN" sz="1200" dirty="0" smtClean="0">
                <a:cs typeface="Sakkal Majalla" pitchFamily="2" charset="-78"/>
              </a:rPr>
              <a:t>Massive Machine Connection</a:t>
            </a:r>
            <a:r>
              <a:rPr lang="zh-CN" altLang="en-US" sz="1200" dirty="0" smtClean="0">
                <a:cs typeface="Sakkal Majalla" pitchFamily="2" charset="-78"/>
              </a:rPr>
              <a:t>：</a:t>
            </a:r>
            <a:endParaRPr lang="en-US" altLang="zh-CN" sz="1200" dirty="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What will happen if we put sensors everywhere? We can monitor everything! Massive machinery cannot be monitored just by looking at it. Previously, either the connections were too expensive, or technically not possible. 5G is here to change the game.</a:t>
            </a:r>
            <a:endParaRPr lang="zh-CN" altLang="en-US" sz="1200" dirty="0" smtClean="0">
              <a:latin typeface="+mj-lt"/>
              <a:cs typeface="Sakkal Majalla" pitchFamily="2" charset="-78"/>
            </a:endParaRPr>
          </a:p>
        </p:txBody>
      </p:sp>
    </p:spTree>
    <p:extLst>
      <p:ext uri="{BB962C8B-B14F-4D97-AF65-F5344CB8AC3E}">
        <p14:creationId xmlns:p14="http://schemas.microsoft.com/office/powerpoint/2010/main" val="424999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6: On Demand Video Surveillance</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4799856" y="3380940"/>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Most of critical assets are in remote areas that is difficult and very expensive to maintain. With 5G UVA’s help, 10 times higher efficiencies are easily obtained with significantly lower cost.</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1800493"/>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Large Bandwidth</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How to monitor the places where there is not cable connection? 5G is the only solution if you want to have the high quality video, especially to monitor from Drones</a:t>
            </a:r>
          </a:p>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To remotely control the drone, low latency is a must to guarantee the safety of drone and also the machineries that been monitored</a:t>
            </a:r>
          </a:p>
        </p:txBody>
      </p:sp>
    </p:spTree>
    <p:extLst>
      <p:ext uri="{BB962C8B-B14F-4D97-AF65-F5344CB8AC3E}">
        <p14:creationId xmlns:p14="http://schemas.microsoft.com/office/powerpoint/2010/main" val="214349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7: Platooning</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4799856" y="3380940"/>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Hoping the world logistic system can be faster, safer, and in the same time more environmental friendly?  Truck Platooning is one of the quick win solution. With the 5G connection among trucks, one driver can manage multiple trucks with greater efficiency, safety, and less energy consumptions.</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2877711"/>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Truck platoons will stay close to each other to reach the maxi energy efficiency. All trucks’ decisions has to be made within </a:t>
            </a:r>
            <a:r>
              <a:rPr lang="en-US" altLang="zh-CN" sz="1200" dirty="0" err="1" smtClean="0">
                <a:latin typeface="+mj-lt"/>
                <a:cs typeface="Sakkal Majalla" pitchFamily="2" charset="-78"/>
              </a:rPr>
              <a:t>milli</a:t>
            </a:r>
            <a:r>
              <a:rPr lang="en-US" altLang="zh-CN" sz="1200" dirty="0" smtClean="0">
                <a:latin typeface="+mj-lt"/>
                <a:cs typeface="Sakkal Majalla" pitchFamily="2" charset="-78"/>
              </a:rPr>
              <a:t> seconds to ensure the safety of all platoon and the surroundings.</a:t>
            </a:r>
          </a:p>
          <a:p>
            <a:pPr marL="285750" indent="-285750">
              <a:spcAft>
                <a:spcPts val="600"/>
              </a:spcAft>
              <a:buFont typeface="Arial" panose="020B0604020202020204" pitchFamily="34" charset="0"/>
              <a:buChar char="•"/>
            </a:pPr>
            <a:r>
              <a:rPr lang="en-US" altLang="zh-CN" sz="1200" dirty="0" smtClean="0">
                <a:cs typeface="Sakkal Majalla" pitchFamily="2" charset="-78"/>
              </a:rPr>
              <a:t>Massive Machine Connection</a:t>
            </a:r>
            <a:r>
              <a:rPr lang="zh-CN" altLang="en-US" sz="1200" dirty="0" smtClean="0">
                <a:cs typeface="Sakkal Majalla" pitchFamily="2" charset="-78"/>
              </a:rPr>
              <a:t>：</a:t>
            </a:r>
            <a:endParaRPr lang="en-US" altLang="zh-CN" sz="1200" dirty="0" smtClean="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To sense everything around and talking with each other, massive amount of sensors are needed to be built in the trucks and even the objects along the routes</a:t>
            </a:r>
          </a:p>
          <a:p>
            <a:pPr marL="285750" indent="-285750">
              <a:spcAft>
                <a:spcPts val="600"/>
              </a:spcAft>
              <a:buFont typeface="Arial" panose="020B0604020202020204" pitchFamily="34" charset="0"/>
              <a:buChar char="•"/>
            </a:pPr>
            <a:r>
              <a:rPr lang="en-US" altLang="zh-CN" sz="1200" dirty="0">
                <a:cs typeface="Sakkal Majalla" pitchFamily="2" charset="-78"/>
              </a:rPr>
              <a:t>Large Bandwidth</a:t>
            </a:r>
            <a:r>
              <a:rPr lang="zh-CN" altLang="en-US" sz="1200" dirty="0">
                <a:cs typeface="Sakkal Majalla" pitchFamily="2" charset="-78"/>
              </a:rPr>
              <a:t>：</a:t>
            </a:r>
            <a:endParaRPr lang="en-US" altLang="zh-CN" sz="1200" dirty="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To support the massive sensors communication including video processing, the uplink bandwidth can only be supported by 5G</a:t>
            </a:r>
            <a:endParaRPr lang="en-US" altLang="zh-CN" sz="1200" dirty="0">
              <a:cs typeface="Sakkal Majalla" pitchFamily="2" charset="-78"/>
            </a:endParaRPr>
          </a:p>
        </p:txBody>
      </p:sp>
    </p:spTree>
    <p:extLst>
      <p:ext uri="{BB962C8B-B14F-4D97-AF65-F5344CB8AC3E}">
        <p14:creationId xmlns:p14="http://schemas.microsoft.com/office/powerpoint/2010/main" val="26693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smtClean="0"/>
              <a:t>Overview of Operators’ Booths</a:t>
            </a:r>
            <a:endParaRPr lang="en-US" altLang="zh-CN" dirty="0"/>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33" y="980728"/>
            <a:ext cx="11564890" cy="5707273"/>
          </a:xfrm>
          <a:prstGeom prst="rect">
            <a:avLst/>
          </a:prstGeom>
        </p:spPr>
      </p:pic>
    </p:spTree>
    <p:extLst>
      <p:ext uri="{BB962C8B-B14F-4D97-AF65-F5344CB8AC3E}">
        <p14:creationId xmlns:p14="http://schemas.microsoft.com/office/powerpoint/2010/main" val="2983730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8: Remote Diagnostic</a:t>
            </a:r>
            <a:endParaRPr lang="zh-CN" altLang="en-US" dirty="0"/>
          </a:p>
        </p:txBody>
      </p:sp>
      <p:pic>
        <p:nvPicPr>
          <p:cNvPr id="3" name="图片 4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sp>
        <p:nvSpPr>
          <p:cNvPr id="4" name="Trapezoid 3"/>
          <p:cNvSpPr/>
          <p:nvPr/>
        </p:nvSpPr>
        <p:spPr>
          <a:xfrm rot="10800000">
            <a:off x="767408" y="1076683"/>
            <a:ext cx="4680520" cy="2304256"/>
          </a:xfrm>
          <a:prstGeom prst="trapezoid">
            <a:avLst>
              <a:gd name="adj" fmla="val 11480"/>
            </a:avLst>
          </a:prstGeom>
          <a:blipFill dpi="0" rotWithShape="0">
            <a:blip r:embed="rId3"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5" name="Group 4"/>
          <p:cNvGrpSpPr/>
          <p:nvPr/>
        </p:nvGrpSpPr>
        <p:grpSpPr>
          <a:xfrm>
            <a:off x="2927648" y="4483381"/>
            <a:ext cx="936104" cy="936104"/>
            <a:chOff x="6312024" y="2060848"/>
            <a:chExt cx="2016224" cy="2016224"/>
          </a:xfrm>
        </p:grpSpPr>
        <p:sp>
          <p:nvSpPr>
            <p:cNvPr id="6" name="Oval 5"/>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7" name="Straight Connector 6"/>
            <p:cNvCxnSpPr>
              <a:stCxn id="6"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The best medical resource has always been scarce due to the geographical uneven distributions. With remote medical, people can enjoy the world class medical consultation, and even treatment in the future, without traveling, squeezing and queuing in the big institutions</a:t>
            </a:r>
            <a:r>
              <a:rPr lang="en-US" altLang="zh-CN" sz="1200" dirty="0" smtClean="0"/>
              <a:t>.</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2246769"/>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It is the medical equipment we are referring to, no one can bear the risk of precision compromise due to latency</a:t>
            </a:r>
          </a:p>
          <a:p>
            <a:pPr marL="285750" indent="-285750">
              <a:spcAft>
                <a:spcPts val="600"/>
              </a:spcAft>
              <a:buFont typeface="Arial" panose="020B0604020202020204" pitchFamily="34" charset="0"/>
              <a:buChar char="•"/>
            </a:pPr>
            <a:r>
              <a:rPr lang="en-US" altLang="zh-CN" sz="1200" dirty="0" smtClean="0">
                <a:cs typeface="Sakkal Majalla" pitchFamily="2" charset="-78"/>
              </a:rPr>
              <a:t>Large </a:t>
            </a:r>
            <a:r>
              <a:rPr lang="en-US" altLang="zh-CN" sz="1200" dirty="0">
                <a:cs typeface="Sakkal Majalla" pitchFamily="2" charset="-78"/>
              </a:rPr>
              <a:t>Bandwidth</a:t>
            </a:r>
            <a:r>
              <a:rPr lang="zh-CN" altLang="en-US" sz="1200" dirty="0">
                <a:cs typeface="Sakkal Majalla" pitchFamily="2" charset="-78"/>
              </a:rPr>
              <a:t>：</a:t>
            </a:r>
            <a:endParaRPr lang="en-US" altLang="zh-CN" sz="1200" dirty="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No one likes the code feeling of dealing with machines, especially in hospital. Video consultation will need the uplink large bandwidth</a:t>
            </a:r>
          </a:p>
          <a:p>
            <a:pPr marL="742802" lvl="1" indent="-285750">
              <a:spcAft>
                <a:spcPts val="600"/>
              </a:spcAft>
              <a:buFont typeface="Arial" panose="020B0604020202020204" pitchFamily="34" charset="0"/>
              <a:buChar char="•"/>
            </a:pPr>
            <a:r>
              <a:rPr lang="en-US" altLang="zh-CN" sz="1200" dirty="0" smtClean="0">
                <a:cs typeface="Sakkal Majalla" pitchFamily="2" charset="-78"/>
              </a:rPr>
              <a:t>Complex medical data need the large uplink bandwidth to be transferred to doctors to ensure the consultation qualities</a:t>
            </a:r>
            <a:endParaRPr lang="en-US" altLang="zh-CN" sz="1200" dirty="0">
              <a:cs typeface="Sakkal Majalla" pitchFamily="2" charset="-78"/>
            </a:endParaRPr>
          </a:p>
        </p:txBody>
      </p:sp>
    </p:spTree>
    <p:extLst>
      <p:ext uri="{BB962C8B-B14F-4D97-AF65-F5344CB8AC3E}">
        <p14:creationId xmlns:p14="http://schemas.microsoft.com/office/powerpoint/2010/main" val="971400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9: Drone Emergency Delivery</a:t>
            </a:r>
            <a:endParaRPr lang="zh-CN" altLang="en-US" dirty="0"/>
          </a:p>
        </p:txBody>
      </p:sp>
      <p:sp>
        <p:nvSpPr>
          <p:cNvPr id="4" name="Trapezoid 3"/>
          <p:cNvSpPr/>
          <p:nvPr/>
        </p:nvSpPr>
        <p:spPr>
          <a:xfrm rot="10800000">
            <a:off x="767408" y="1076683"/>
            <a:ext cx="4680520" cy="2304256"/>
          </a:xfrm>
          <a:prstGeom prst="trapezoid">
            <a:avLst>
              <a:gd name="adj" fmla="val 11480"/>
            </a:avLst>
          </a:prstGeom>
          <a:blipFill dpi="0" rotWithShape="0">
            <a:blip r:embed="rId2"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1" name="Rectangle 10"/>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In case of emergency, time is life. With 5G UVA precise navigation, the first aid can be delivered to the needs with significantly shortened time. Professional consultation can also be delivered along with the drone via real time HD video communications</a:t>
            </a:r>
            <a:r>
              <a:rPr lang="en-US" altLang="zh-CN" sz="1200" dirty="0" smtClean="0"/>
              <a:t>.</a:t>
            </a:r>
            <a:endParaRPr lang="zh-CN" altLang="en-US" sz="1200" dirty="0"/>
          </a:p>
        </p:txBody>
      </p:sp>
      <p:sp>
        <p:nvSpPr>
          <p:cNvPr id="12" name="TextBox 11"/>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13" name="Straight Connector 12"/>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bwMode="auto">
          <a:xfrm>
            <a:off x="6816080" y="3707883"/>
            <a:ext cx="4536504" cy="1615827"/>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In order to control the drone to fly to the needed area precisely, safely, and quickly, the latency on remote control has to be low</a:t>
            </a:r>
          </a:p>
          <a:p>
            <a:pPr marL="285750" indent="-285750">
              <a:spcAft>
                <a:spcPts val="600"/>
              </a:spcAft>
              <a:buFont typeface="Arial" panose="020B0604020202020204" pitchFamily="34" charset="0"/>
              <a:buChar char="•"/>
            </a:pPr>
            <a:r>
              <a:rPr lang="en-US" altLang="zh-CN" sz="1200" dirty="0" smtClean="0">
                <a:cs typeface="Sakkal Majalla" pitchFamily="2" charset="-78"/>
              </a:rPr>
              <a:t>Large </a:t>
            </a:r>
            <a:r>
              <a:rPr lang="en-US" altLang="zh-CN" sz="1200" dirty="0">
                <a:cs typeface="Sakkal Majalla" pitchFamily="2" charset="-78"/>
              </a:rPr>
              <a:t>Bandwidth</a:t>
            </a:r>
            <a:r>
              <a:rPr lang="zh-CN" altLang="en-US" sz="1200" dirty="0">
                <a:cs typeface="Sakkal Majalla" pitchFamily="2" charset="-78"/>
              </a:rPr>
              <a:t>：</a:t>
            </a:r>
            <a:endParaRPr lang="en-US" altLang="zh-CN" sz="1200" dirty="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Live HD video consultation is a must to provide doctors the situation information</a:t>
            </a:r>
            <a:endParaRPr lang="en-US" altLang="zh-CN" sz="1200" dirty="0">
              <a:cs typeface="Sakkal Majalla" pitchFamily="2" charset="-78"/>
            </a:endParaRPr>
          </a:p>
        </p:txBody>
      </p:sp>
      <p:pic>
        <p:nvPicPr>
          <p:cNvPr id="15" name="图片 4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grpSp>
        <p:nvGrpSpPr>
          <p:cNvPr id="16" name="Group 15"/>
          <p:cNvGrpSpPr/>
          <p:nvPr/>
        </p:nvGrpSpPr>
        <p:grpSpPr>
          <a:xfrm>
            <a:off x="2927648" y="4483381"/>
            <a:ext cx="936104" cy="936104"/>
            <a:chOff x="6312024" y="2060848"/>
            <a:chExt cx="2016224" cy="2016224"/>
          </a:xfrm>
        </p:grpSpPr>
        <p:sp>
          <p:nvSpPr>
            <p:cNvPr id="17" name="Oval 16"/>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8" name="Straight Connector 17"/>
            <p:cNvCxnSpPr>
              <a:stCxn id="17"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7"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377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Scenario 10: Auto Driving</a:t>
            </a:r>
            <a:endParaRPr lang="zh-CN" altLang="en-US" dirty="0"/>
          </a:p>
        </p:txBody>
      </p:sp>
      <p:sp>
        <p:nvSpPr>
          <p:cNvPr id="3" name="Trapezoid 2"/>
          <p:cNvSpPr/>
          <p:nvPr/>
        </p:nvSpPr>
        <p:spPr>
          <a:xfrm rot="10800000">
            <a:off x="767408" y="1076683"/>
            <a:ext cx="4680520" cy="2304256"/>
          </a:xfrm>
          <a:prstGeom prst="trapezoid">
            <a:avLst>
              <a:gd name="adj" fmla="val 11480"/>
            </a:avLst>
          </a:prstGeom>
          <a:blipFill dpi="0" rotWithShape="0">
            <a:blip r:embed="rId2" cstate="email">
              <a:extLst>
                <a:ext uri="{28A0092B-C50C-407E-A947-70E740481C1C}">
                  <a14:useLocalDpi xmlns:a14="http://schemas.microsoft.com/office/drawing/2010/main"/>
                </a:ext>
              </a:extLst>
            </a:blip>
            <a:srcRect/>
            <a:stretch>
              <a:fillRect/>
            </a:stretch>
          </a:bli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 name="Rectangle 3"/>
          <p:cNvSpPr/>
          <p:nvPr/>
        </p:nvSpPr>
        <p:spPr>
          <a:xfrm>
            <a:off x="6816080" y="1097261"/>
            <a:ext cx="4536504" cy="1683667"/>
          </a:xfrm>
          <a:prstGeom prst="rect">
            <a:avLst/>
          </a:prstGeom>
        </p:spPr>
        <p:style>
          <a:lnRef idx="2">
            <a:schemeClr val="accent4"/>
          </a:lnRef>
          <a:fillRef idx="1">
            <a:schemeClr val="lt1"/>
          </a:fillRef>
          <a:effectRef idx="0">
            <a:schemeClr val="accent4"/>
          </a:effectRef>
          <a:fontRef idx="minor">
            <a:schemeClr val="dk1"/>
          </a:fontRef>
        </p:style>
        <p:txBody>
          <a:bodyPr rtlCol="0" anchor="t" anchorCtr="0"/>
          <a:lstStyle/>
          <a:p>
            <a:pPr algn="ctr"/>
            <a:r>
              <a:rPr lang="en-US" altLang="zh-CN" dirty="0" smtClean="0"/>
              <a:t>Video Script:</a:t>
            </a:r>
          </a:p>
          <a:p>
            <a:endParaRPr lang="en-US" altLang="zh-CN" sz="1200" dirty="0" smtClean="0"/>
          </a:p>
          <a:p>
            <a:r>
              <a:rPr lang="en-US" altLang="zh-CN" sz="1200" dirty="0"/>
              <a:t>Driving will not be mandatory anymore. 5G enables the sensing and computing in real time and the cloud will take you safely to your destinations. You will be enjoying the journey just like sitting in your living room</a:t>
            </a:r>
            <a:r>
              <a:rPr lang="en-US" altLang="zh-CN" sz="1200" dirty="0" smtClean="0"/>
              <a:t>.</a:t>
            </a:r>
            <a:endParaRPr lang="zh-CN" altLang="en-US" sz="1200" dirty="0"/>
          </a:p>
        </p:txBody>
      </p:sp>
      <p:sp>
        <p:nvSpPr>
          <p:cNvPr id="5" name="TextBox 4"/>
          <p:cNvSpPr txBox="1"/>
          <p:nvPr/>
        </p:nvSpPr>
        <p:spPr bwMode="auto">
          <a:xfrm>
            <a:off x="6761121" y="3140968"/>
            <a:ext cx="1174424" cy="369332"/>
          </a:xfrm>
          <a:prstGeom prst="rect">
            <a:avLst/>
          </a:prstGeom>
          <a:noFill/>
          <a:ln w="9525">
            <a:noFill/>
            <a:miter lim="800000"/>
            <a:headEnd/>
            <a:tailEnd/>
          </a:ln>
          <a:effectLst/>
        </p:spPr>
        <p:txBody>
          <a:bodyPr wrap="none" rtlCol="0">
            <a:spAutoFit/>
          </a:bodyPr>
          <a:lstStyle/>
          <a:p>
            <a:pPr algn="ctr">
              <a:spcBef>
                <a:spcPct val="50000"/>
              </a:spcBef>
            </a:pPr>
            <a:r>
              <a:rPr lang="en-US" altLang="zh-CN" dirty="0" smtClean="0">
                <a:latin typeface="+mj-lt"/>
                <a:cs typeface="Sakkal Majalla" pitchFamily="2" charset="-78"/>
              </a:rPr>
              <a:t>Key Points</a:t>
            </a:r>
            <a:endParaRPr lang="zh-CN" altLang="en-US" dirty="0" smtClean="0">
              <a:latin typeface="Sakkal Majalla" pitchFamily="2" charset="-78"/>
              <a:cs typeface="Sakkal Majalla" pitchFamily="2" charset="-78"/>
            </a:endParaRPr>
          </a:p>
        </p:txBody>
      </p:sp>
      <p:cxnSp>
        <p:nvCxnSpPr>
          <p:cNvPr id="6" name="Straight Connector 5"/>
          <p:cNvCxnSpPr/>
          <p:nvPr/>
        </p:nvCxnSpPr>
        <p:spPr>
          <a:xfrm>
            <a:off x="6816080" y="3541078"/>
            <a:ext cx="4536504" cy="0"/>
          </a:xfrm>
          <a:prstGeom prst="line">
            <a:avLst/>
          </a:prstGeom>
        </p:spPr>
        <p:style>
          <a:lnRef idx="2">
            <a:schemeClr val="accent4"/>
          </a:lnRef>
          <a:fillRef idx="0">
            <a:schemeClr val="accent4"/>
          </a:fillRef>
          <a:effectRef idx="1">
            <a:schemeClr val="accent4"/>
          </a:effectRef>
          <a:fontRef idx="minor">
            <a:schemeClr val="tx1"/>
          </a:fontRef>
        </p:style>
      </p:cxnSp>
      <p:sp>
        <p:nvSpPr>
          <p:cNvPr id="7" name="TextBox 6"/>
          <p:cNvSpPr txBox="1"/>
          <p:nvPr/>
        </p:nvSpPr>
        <p:spPr bwMode="auto">
          <a:xfrm>
            <a:off x="6816080" y="3707883"/>
            <a:ext cx="4536504" cy="2877711"/>
          </a:xfrm>
          <a:prstGeom prst="rect">
            <a:avLst/>
          </a:prstGeom>
          <a:noFill/>
          <a:ln w="9525">
            <a:noFill/>
            <a:miter lim="800000"/>
            <a:headEnd/>
            <a:tailEnd/>
          </a:ln>
          <a:effectLst/>
        </p:spPr>
        <p:txBody>
          <a:bodyPr wrap="square" rtlCol="0">
            <a:spAutoFit/>
          </a:bodyPr>
          <a:lstStyle/>
          <a:p>
            <a:pPr marL="285750" indent="-285750">
              <a:spcAft>
                <a:spcPts val="600"/>
              </a:spcAft>
              <a:buFont typeface="Arial" panose="020B0604020202020204" pitchFamily="34" charset="0"/>
              <a:buChar char="•"/>
            </a:pPr>
            <a:r>
              <a:rPr lang="en-US" altLang="zh-CN" sz="1200" dirty="0" smtClean="0">
                <a:latin typeface="+mj-lt"/>
                <a:cs typeface="Sakkal Majalla" pitchFamily="2" charset="-78"/>
              </a:rPr>
              <a:t>Low Latency</a:t>
            </a:r>
            <a:r>
              <a:rPr lang="zh-CN" altLang="en-US" sz="1200" dirty="0" smtClean="0">
                <a:latin typeface="+mj-lt"/>
                <a:cs typeface="Sakkal Majalla" pitchFamily="2" charset="-78"/>
              </a:rPr>
              <a:t>：</a:t>
            </a:r>
            <a:endParaRPr lang="en-US" altLang="zh-CN" sz="1200" dirty="0" smtClean="0">
              <a:latin typeface="+mj-lt"/>
              <a:cs typeface="Sakkal Majalla" pitchFamily="2" charset="-78"/>
            </a:endParaRPr>
          </a:p>
          <a:p>
            <a:pPr marL="742802" lvl="1" indent="-285750">
              <a:spcAft>
                <a:spcPts val="600"/>
              </a:spcAft>
              <a:buFont typeface="Arial" panose="020B0604020202020204" pitchFamily="34" charset="0"/>
              <a:buChar char="•"/>
            </a:pPr>
            <a:r>
              <a:rPr lang="en-US" altLang="zh-CN" sz="1200" dirty="0" smtClean="0">
                <a:latin typeface="+mj-lt"/>
                <a:cs typeface="Sakkal Majalla" pitchFamily="2" charset="-78"/>
              </a:rPr>
              <a:t>Will you sit in a car that takes 2 meters to break? The key is low latency to ensure the immediate response for your vehicle to react within </a:t>
            </a:r>
            <a:r>
              <a:rPr lang="en-US" altLang="zh-CN" sz="1200" dirty="0" err="1" smtClean="0">
                <a:latin typeface="+mj-lt"/>
                <a:cs typeface="Sakkal Majalla" pitchFamily="2" charset="-78"/>
              </a:rPr>
              <a:t>milli</a:t>
            </a:r>
            <a:r>
              <a:rPr lang="en-US" altLang="zh-CN" sz="1200" dirty="0" smtClean="0">
                <a:latin typeface="+mj-lt"/>
                <a:cs typeface="Sakkal Majalla" pitchFamily="2" charset="-78"/>
              </a:rPr>
              <a:t> seconds</a:t>
            </a:r>
          </a:p>
          <a:p>
            <a:pPr marL="285750" indent="-285750">
              <a:spcAft>
                <a:spcPts val="600"/>
              </a:spcAft>
              <a:buFont typeface="Arial" panose="020B0604020202020204" pitchFamily="34" charset="0"/>
              <a:buChar char="•"/>
            </a:pPr>
            <a:r>
              <a:rPr lang="en-US" altLang="zh-CN" sz="1200" dirty="0" smtClean="0">
                <a:cs typeface="Sakkal Majalla" pitchFamily="2" charset="-78"/>
              </a:rPr>
              <a:t>Large Bandwidth</a:t>
            </a:r>
            <a:r>
              <a:rPr lang="zh-CN" altLang="en-US" sz="1200" dirty="0" smtClean="0">
                <a:cs typeface="Sakkal Majalla" pitchFamily="2" charset="-78"/>
              </a:rPr>
              <a:t>：</a:t>
            </a:r>
            <a:endParaRPr lang="en-US" altLang="zh-CN" sz="1200" dirty="0" smtClean="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To make your car similar as your living room entertainment center, binging fiber connection to your car is not possible. 5G is the only solution</a:t>
            </a:r>
          </a:p>
          <a:p>
            <a:pPr marL="285750" indent="-285750">
              <a:spcAft>
                <a:spcPts val="600"/>
              </a:spcAft>
              <a:buFont typeface="Arial" panose="020B0604020202020204" pitchFamily="34" charset="0"/>
              <a:buChar char="•"/>
            </a:pPr>
            <a:r>
              <a:rPr lang="en-US" altLang="zh-CN" sz="1200" dirty="0" smtClean="0">
                <a:cs typeface="Sakkal Majalla" pitchFamily="2" charset="-78"/>
              </a:rPr>
              <a:t>Massive Machine connections</a:t>
            </a:r>
            <a:r>
              <a:rPr lang="zh-CN" altLang="en-US" sz="1200" dirty="0" smtClean="0">
                <a:cs typeface="Sakkal Majalla" pitchFamily="2" charset="-78"/>
              </a:rPr>
              <a:t>：</a:t>
            </a:r>
            <a:endParaRPr lang="en-US" altLang="zh-CN" sz="1200" dirty="0">
              <a:cs typeface="Sakkal Majalla" pitchFamily="2" charset="-78"/>
            </a:endParaRPr>
          </a:p>
          <a:p>
            <a:pPr marL="742802" lvl="1" indent="-285750">
              <a:spcAft>
                <a:spcPts val="600"/>
              </a:spcAft>
              <a:buFont typeface="Arial" panose="020B0604020202020204" pitchFamily="34" charset="0"/>
              <a:buChar char="•"/>
            </a:pPr>
            <a:r>
              <a:rPr lang="en-US" altLang="zh-CN" sz="1200" dirty="0" smtClean="0">
                <a:cs typeface="Sakkal Majalla" pitchFamily="2" charset="-78"/>
              </a:rPr>
              <a:t>You want to make sure every piece of your car is functioning properly. 5G enables the car manufactures to put hundreds or even thousands of sensors to your car and monitoring them in real time</a:t>
            </a:r>
            <a:endParaRPr lang="en-US" altLang="zh-CN" sz="1200" dirty="0">
              <a:cs typeface="Sakkal Majalla" pitchFamily="2" charset="-78"/>
            </a:endParaRPr>
          </a:p>
        </p:txBody>
      </p:sp>
      <p:pic>
        <p:nvPicPr>
          <p:cNvPr id="8" name="图片 4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775" y="3331785"/>
            <a:ext cx="5810209" cy="3128583"/>
          </a:xfrm>
          <a:prstGeom prst="rect">
            <a:avLst/>
          </a:prstGeom>
        </p:spPr>
      </p:pic>
      <p:grpSp>
        <p:nvGrpSpPr>
          <p:cNvPr id="9" name="Group 8"/>
          <p:cNvGrpSpPr/>
          <p:nvPr/>
        </p:nvGrpSpPr>
        <p:grpSpPr>
          <a:xfrm>
            <a:off x="1991544" y="4221088"/>
            <a:ext cx="936104" cy="936104"/>
            <a:chOff x="6312024" y="2060848"/>
            <a:chExt cx="2016224" cy="2016224"/>
          </a:xfrm>
        </p:grpSpPr>
        <p:sp>
          <p:nvSpPr>
            <p:cNvPr id="10" name="Oval 9"/>
            <p:cNvSpPr/>
            <p:nvPr/>
          </p:nvSpPr>
          <p:spPr>
            <a:xfrm>
              <a:off x="6312024" y="2060848"/>
              <a:ext cx="2016224" cy="2016224"/>
            </a:xfrm>
            <a:prstGeom prst="ellipse">
              <a:avLst/>
            </a:prstGeom>
            <a:noFill/>
            <a:ln w="50800">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1" name="Straight Connector 10"/>
            <p:cNvCxnSpPr>
              <a:stCxn id="10" idx="0"/>
            </p:cNvCxnSpPr>
            <p:nvPr/>
          </p:nvCxnSpPr>
          <p:spPr>
            <a:xfrm>
              <a:off x="7320136" y="2060848"/>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2"/>
            </p:cNvCxnSpPr>
            <p:nvPr/>
          </p:nvCxnSpPr>
          <p:spPr>
            <a:xfrm>
              <a:off x="6312024"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040248" y="3068960"/>
              <a:ext cx="288000" cy="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4"/>
            </p:cNvCxnSpPr>
            <p:nvPr/>
          </p:nvCxnSpPr>
          <p:spPr>
            <a:xfrm flipV="1">
              <a:off x="7320136" y="3789040"/>
              <a:ext cx="0" cy="288000"/>
            </a:xfrm>
            <a:prstGeom prst="line">
              <a:avLst/>
            </a:prstGeom>
            <a:ln w="508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9593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Screen 2: STC’s Hybrid MBB Network Strategy</a:t>
            </a:r>
            <a:endParaRPr lang="zh-CN" altLang="en-US" dirty="0"/>
          </a:p>
        </p:txBody>
      </p:sp>
      <p:sp>
        <p:nvSpPr>
          <p:cNvPr id="3" name="Rounded Rectangle 2"/>
          <p:cNvSpPr/>
          <p:nvPr/>
        </p:nvSpPr>
        <p:spPr>
          <a:xfrm>
            <a:off x="6597650" y="1046002"/>
            <a:ext cx="4322887" cy="1003270"/>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 name="Rounded Rectangle 3"/>
          <p:cNvSpPr/>
          <p:nvPr/>
        </p:nvSpPr>
        <p:spPr>
          <a:xfrm>
            <a:off x="6597649" y="2178525"/>
            <a:ext cx="4322887" cy="1432322"/>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 name="Rounded Rectangle 4"/>
          <p:cNvSpPr/>
          <p:nvPr/>
        </p:nvSpPr>
        <p:spPr>
          <a:xfrm>
            <a:off x="6597649" y="3727709"/>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6" name="Rounded Rectangle 5"/>
          <p:cNvSpPr/>
          <p:nvPr/>
        </p:nvSpPr>
        <p:spPr>
          <a:xfrm>
            <a:off x="6597648" y="5059857"/>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 name="TextBox 6"/>
          <p:cNvSpPr txBox="1"/>
          <p:nvPr/>
        </p:nvSpPr>
        <p:spPr bwMode="auto">
          <a:xfrm>
            <a:off x="6660749" y="3863270"/>
            <a:ext cx="4331795" cy="844858"/>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3: Sandbox Interactive screen</a:t>
            </a:r>
          </a:p>
          <a:p>
            <a:pPr marL="342900" indent="-34290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5G Use Cases Video/ Flash</a:t>
            </a:r>
          </a:p>
          <a:p>
            <a:pPr marL="342900" indent="-34290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Repeated 5G Use case video</a:t>
            </a:r>
            <a:endParaRPr lang="zh-CN" altLang="en-US" b="1" dirty="0" smtClean="0">
              <a:solidFill>
                <a:schemeClr val="bg1">
                  <a:lumMod val="65000"/>
                </a:schemeClr>
              </a:solidFill>
              <a:latin typeface="Sakkal Majalla" pitchFamily="2" charset="-78"/>
              <a:cs typeface="Sakkal Majalla" pitchFamily="2" charset="-78"/>
            </a:endParaRPr>
          </a:p>
        </p:txBody>
      </p:sp>
      <p:sp>
        <p:nvSpPr>
          <p:cNvPr id="8" name="TextBox 7"/>
          <p:cNvSpPr txBox="1"/>
          <p:nvPr/>
        </p:nvSpPr>
        <p:spPr bwMode="auto">
          <a:xfrm>
            <a:off x="6660749" y="1175254"/>
            <a:ext cx="4322887" cy="984049"/>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1: Branding Video</a:t>
            </a:r>
            <a:endParaRPr lang="zh-CN" altLang="en-US" b="1" dirty="0" smtClean="0">
              <a:solidFill>
                <a:schemeClr val="bg1">
                  <a:lumMod val="65000"/>
                </a:schemeClr>
              </a:solidFill>
              <a:latin typeface="Sakkal Majalla" pitchFamily="2" charset="-78"/>
              <a:cs typeface="Sakkal Majalla" pitchFamily="2" charset="-78"/>
            </a:endParaRPr>
          </a:p>
        </p:txBody>
      </p:sp>
      <p:sp>
        <p:nvSpPr>
          <p:cNvPr id="9" name="TextBox 8"/>
          <p:cNvSpPr txBox="1"/>
          <p:nvPr/>
        </p:nvSpPr>
        <p:spPr bwMode="auto">
          <a:xfrm>
            <a:off x="6660749" y="5248438"/>
            <a:ext cx="4322887" cy="838123"/>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4: STC 5G Use Cases Vision</a:t>
            </a:r>
          </a:p>
          <a:p>
            <a:pPr marL="342900" indent="-342900">
              <a:buFont typeface="Arial" panose="020B0604020202020204" pitchFamily="34" charset="0"/>
              <a:buChar char="•"/>
            </a:pPr>
            <a:r>
              <a:rPr lang="en-US" altLang="zh-CN" sz="1600" b="1" dirty="0" smtClean="0">
                <a:latin typeface="Sakkal Majalla" pitchFamily="2" charset="-78"/>
                <a:cs typeface="Sakkal Majalla" pitchFamily="2" charset="-78"/>
              </a:rPr>
              <a:t>How 5G is changing the market landscape</a:t>
            </a:r>
          </a:p>
          <a:p>
            <a:pPr marL="342900" indent="-342900">
              <a:buFont typeface="Arial" panose="020B0604020202020204" pitchFamily="34" charset="0"/>
              <a:buChar char="•"/>
            </a:pPr>
            <a:r>
              <a:rPr lang="en-US" altLang="zh-CN" sz="1600" b="1" dirty="0" smtClean="0">
                <a:latin typeface="Sakkal Majalla" pitchFamily="2" charset="-78"/>
                <a:cs typeface="Sakkal Majalla" pitchFamily="2" charset="-78"/>
              </a:rPr>
              <a:t>What is the 5G Enabled Digital Life</a:t>
            </a:r>
          </a:p>
        </p:txBody>
      </p:sp>
      <p:sp>
        <p:nvSpPr>
          <p:cNvPr id="10" name="TextBox 9"/>
          <p:cNvSpPr txBox="1"/>
          <p:nvPr/>
        </p:nvSpPr>
        <p:spPr bwMode="auto">
          <a:xfrm>
            <a:off x="6660749" y="2178524"/>
            <a:ext cx="4331795" cy="915945"/>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2: STC Hybrid MBB progress</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5G Target Network</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Solid Steps towards Leading 5G Network</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Leveraging KSA User Experience Gradually</a:t>
            </a:r>
          </a:p>
          <a:p>
            <a:pPr marL="285750" indent="-28575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Shutdown 2G/3G to Simplify Network</a:t>
            </a:r>
          </a:p>
          <a:p>
            <a:pPr marL="342900" indent="-342900">
              <a:buFont typeface="Arial" panose="020B0604020202020204" pitchFamily="34" charset="0"/>
              <a:buChar char="•"/>
            </a:pPr>
            <a:endParaRPr lang="zh-CN" altLang="en-US" b="1" dirty="0" smtClean="0">
              <a:solidFill>
                <a:schemeClr val="bg1">
                  <a:lumMod val="65000"/>
                </a:schemeClr>
              </a:solidFill>
              <a:latin typeface="Sakkal Majalla" pitchFamily="2" charset="-78"/>
              <a:cs typeface="Sakkal Majalla" pitchFamily="2" charset="-78"/>
            </a:endParaRPr>
          </a:p>
        </p:txBody>
      </p:sp>
      <p:sp>
        <p:nvSpPr>
          <p:cNvPr id="11" name="Rectangle 10"/>
          <p:cNvSpPr>
            <a:spLocks noChangeAspect="1"/>
          </p:cNvSpPr>
          <p:nvPr/>
        </p:nvSpPr>
        <p:spPr>
          <a:xfrm>
            <a:off x="1055442" y="1046001"/>
            <a:ext cx="5040560" cy="5040560"/>
          </a:xfrm>
          <a:prstGeom prst="rect">
            <a:avLst/>
          </a:prstGeom>
          <a:pattFill prst="pct10">
            <a:fgClr>
              <a:schemeClr val="bg1">
                <a:lumMod val="65000"/>
              </a:schemeClr>
            </a:fgClr>
            <a:bgClr>
              <a:schemeClr val="bg1"/>
            </a:bgClr>
          </a:pattFill>
          <a:ln>
            <a:noFill/>
          </a:ln>
          <a:effectLst>
            <a:glow rad="63500">
              <a:schemeClr val="accent4">
                <a:lumMod val="60000"/>
                <a:lumOff val="4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2" name="Rectangle 11"/>
          <p:cNvSpPr/>
          <p:nvPr/>
        </p:nvSpPr>
        <p:spPr>
          <a:xfrm rot="5400000">
            <a:off x="4257556" y="3158995"/>
            <a:ext cx="3384376"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Background Board</a:t>
            </a:r>
            <a:endParaRPr lang="zh-CN" altLang="en-US" sz="1600" dirty="0"/>
          </a:p>
        </p:txBody>
      </p:sp>
      <p:grpSp>
        <p:nvGrpSpPr>
          <p:cNvPr id="13" name="Group 12"/>
          <p:cNvGrpSpPr/>
          <p:nvPr/>
        </p:nvGrpSpPr>
        <p:grpSpPr>
          <a:xfrm rot="16200000">
            <a:off x="4565783" y="4798257"/>
            <a:ext cx="802911" cy="907481"/>
            <a:chOff x="4717025" y="1880082"/>
            <a:chExt cx="802911" cy="907481"/>
          </a:xfrm>
        </p:grpSpPr>
        <p:sp>
          <p:nvSpPr>
            <p:cNvPr id="14" name="Oval 13"/>
            <p:cNvSpPr/>
            <p:nvPr/>
          </p:nvSpPr>
          <p:spPr>
            <a:xfrm>
              <a:off x="4797450" y="2042845"/>
              <a:ext cx="612069" cy="6120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 name="Oval 14"/>
            <p:cNvSpPr/>
            <p:nvPr/>
          </p:nvSpPr>
          <p:spPr>
            <a:xfrm>
              <a:off x="472063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6" name="Oval 15"/>
            <p:cNvSpPr/>
            <p:nvPr/>
          </p:nvSpPr>
          <p:spPr>
            <a:xfrm>
              <a:off x="529910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7" name="Oval 16"/>
            <p:cNvSpPr/>
            <p:nvPr/>
          </p:nvSpPr>
          <p:spPr>
            <a:xfrm>
              <a:off x="5299102"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8" name="Oval 17"/>
            <p:cNvSpPr/>
            <p:nvPr/>
          </p:nvSpPr>
          <p:spPr>
            <a:xfrm>
              <a:off x="4717025"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20" name="Rectangle 19"/>
          <p:cNvSpPr/>
          <p:nvPr/>
        </p:nvSpPr>
        <p:spPr>
          <a:xfrm rot="16200000">
            <a:off x="1713977" y="4986841"/>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Screen2</a:t>
            </a:r>
            <a:endParaRPr lang="zh-CN" altLang="en-US" sz="1200" dirty="0"/>
          </a:p>
        </p:txBody>
      </p:sp>
      <p:sp>
        <p:nvSpPr>
          <p:cNvPr id="21" name="Rectangle 20"/>
          <p:cNvSpPr/>
          <p:nvPr/>
        </p:nvSpPr>
        <p:spPr>
          <a:xfrm rot="5400000">
            <a:off x="1500612" y="4986842"/>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1</a:t>
            </a:r>
            <a:endParaRPr lang="zh-CN" altLang="en-US" sz="1200" dirty="0"/>
          </a:p>
        </p:txBody>
      </p:sp>
      <p:sp>
        <p:nvSpPr>
          <p:cNvPr id="22" name="Rectangle 21"/>
          <p:cNvSpPr/>
          <p:nvPr/>
        </p:nvSpPr>
        <p:spPr>
          <a:xfrm>
            <a:off x="1199456" y="1175254"/>
            <a:ext cx="516384" cy="38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dirty="0" smtClean="0"/>
              <a:t>leaflet Shelf</a:t>
            </a:r>
            <a:endParaRPr lang="zh-CN" altLang="en-US" sz="800" dirty="0"/>
          </a:p>
        </p:txBody>
      </p:sp>
      <p:grpSp>
        <p:nvGrpSpPr>
          <p:cNvPr id="23" name="Group 22"/>
          <p:cNvGrpSpPr/>
          <p:nvPr/>
        </p:nvGrpSpPr>
        <p:grpSpPr>
          <a:xfrm rot="5400000">
            <a:off x="3308078" y="1903217"/>
            <a:ext cx="1304122" cy="1197111"/>
            <a:chOff x="3527191" y="2369170"/>
            <a:chExt cx="1304122" cy="1197111"/>
          </a:xfrm>
        </p:grpSpPr>
        <p:grpSp>
          <p:nvGrpSpPr>
            <p:cNvPr id="24" name="Group 23"/>
            <p:cNvGrpSpPr/>
            <p:nvPr/>
          </p:nvGrpSpPr>
          <p:grpSpPr>
            <a:xfrm rot="5400000">
              <a:off x="4002887" y="1907927"/>
              <a:ext cx="352730" cy="1275215"/>
              <a:chOff x="4918982" y="4149080"/>
              <a:chExt cx="352730" cy="1275215"/>
            </a:xfrm>
          </p:grpSpPr>
          <p:sp>
            <p:nvSpPr>
              <p:cNvPr id="26" name="Rectangle 25"/>
              <p:cNvSpPr/>
              <p:nvPr/>
            </p:nvSpPr>
            <p:spPr>
              <a:xfrm rot="5400000">
                <a:off x="4356042" y="4712020"/>
                <a:ext cx="1275215" cy="149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smtClean="0"/>
                  <a:t>Screen 4</a:t>
                </a:r>
                <a:endParaRPr lang="zh-CN" altLang="en-US" sz="1200" dirty="0"/>
              </a:p>
            </p:txBody>
          </p:sp>
          <p:sp>
            <p:nvSpPr>
              <p:cNvPr id="27" name="Rectangle 26"/>
              <p:cNvSpPr/>
              <p:nvPr/>
            </p:nvSpPr>
            <p:spPr>
              <a:xfrm rot="16200000">
                <a:off x="4559437"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3</a:t>
                </a:r>
                <a:endParaRPr lang="zh-CN" altLang="en-US" sz="1200" dirty="0"/>
              </a:p>
            </p:txBody>
          </p:sp>
        </p:grpSp>
        <p:sp>
          <p:nvSpPr>
            <p:cNvPr id="25" name="Rectangle 24"/>
            <p:cNvSpPr/>
            <p:nvPr/>
          </p:nvSpPr>
          <p:spPr>
            <a:xfrm>
              <a:off x="3527191" y="2799116"/>
              <a:ext cx="1304122" cy="7671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5G Sandbox</a:t>
              </a:r>
              <a:endParaRPr lang="zh-CN" altLang="en-US" sz="1600" dirty="0"/>
            </a:p>
          </p:txBody>
        </p:sp>
      </p:grpSp>
      <p:sp>
        <p:nvSpPr>
          <p:cNvPr id="28" name="Rectangle 27"/>
          <p:cNvSpPr/>
          <p:nvPr/>
        </p:nvSpPr>
        <p:spPr>
          <a:xfrm>
            <a:off x="376479" y="1052735"/>
            <a:ext cx="504056" cy="5544617"/>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Main Road</a:t>
            </a:r>
            <a:endParaRPr lang="zh-CN" altLang="en-US" dirty="0"/>
          </a:p>
        </p:txBody>
      </p:sp>
      <p:sp>
        <p:nvSpPr>
          <p:cNvPr id="29" name="Rectangle 28"/>
          <p:cNvSpPr/>
          <p:nvPr/>
        </p:nvSpPr>
        <p:spPr>
          <a:xfrm rot="5400000">
            <a:off x="3447795" y="3949147"/>
            <a:ext cx="255851" cy="5040560"/>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Path</a:t>
            </a:r>
            <a:endParaRPr lang="zh-CN" altLang="en-US" dirty="0"/>
          </a:p>
        </p:txBody>
      </p:sp>
    </p:spTree>
    <p:extLst>
      <p:ext uri="{BB962C8B-B14F-4D97-AF65-F5344CB8AC3E}">
        <p14:creationId xmlns:p14="http://schemas.microsoft.com/office/powerpoint/2010/main" val="265216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a:xfrm>
            <a:off x="658291" y="260648"/>
            <a:ext cx="11527362"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algn="l" defTabSz="1218906"/>
            <a:r>
              <a:rPr kumimoji="1" lang="en-US" altLang="zh-CN" sz="2800" b="1" dirty="0">
                <a:solidFill>
                  <a:srgbClr val="6D519D"/>
                </a:solidFill>
                <a:latin typeface="Arial" pitchFamily="34" charset="0"/>
                <a:ea typeface="微软雅黑" panose="020B0503020204020204" pitchFamily="34" charset="-122"/>
                <a:cs typeface="Arial" pitchFamily="34" charset="0"/>
              </a:rPr>
              <a:t>Screen 4 -1: Whole Market Landscape will be Different in 5G Era </a:t>
            </a:r>
          </a:p>
        </p:txBody>
      </p:sp>
      <p:sp>
        <p:nvSpPr>
          <p:cNvPr id="25" name="Rectangle 24"/>
          <p:cNvSpPr/>
          <p:nvPr/>
        </p:nvSpPr>
        <p:spPr>
          <a:xfrm>
            <a:off x="326976" y="5643245"/>
            <a:ext cx="11712624" cy="954107"/>
          </a:xfrm>
          <a:prstGeom prst="rect">
            <a:avLst/>
          </a:prstGeom>
        </p:spPr>
        <p:txBody>
          <a:bodyPr wrap="square">
            <a:spAutoFit/>
          </a:bodyPr>
          <a:lstStyle/>
          <a:p>
            <a:r>
              <a:rPr lang="en-US" altLang="zh-CN" sz="1400" dirty="0" smtClean="0"/>
              <a:t>Looking back, 10 year ago people were crazy about Nokia’s feature phones. Then suddenly iPhone was born, and now almost all our behavior are changed due to the power of smartphones.  We believe the same change will happen with 5G’s presence. Over the past 10 years, number of phones doubled from 1 billion feature phones to 2 billion smartphones. No need for another 10 years, we already see the number of machine connections are exponentially booming.</a:t>
            </a:r>
          </a:p>
          <a:p>
            <a:r>
              <a:rPr lang="en-US" altLang="zh-CN" sz="1400" dirty="0" smtClean="0"/>
              <a:t>The types of connection change and number of connection built, will definitely crate the deep impact for our life again.</a:t>
            </a:r>
            <a:endParaRPr lang="zh-CN" altLang="en-US" sz="1400" dirty="0"/>
          </a:p>
        </p:txBody>
      </p:sp>
      <p:pic>
        <p:nvPicPr>
          <p:cNvPr id="29" name="Picture 28"/>
          <p:cNvPicPr>
            <a:picLocks noChangeAspect="1"/>
          </p:cNvPicPr>
          <p:nvPr/>
        </p:nvPicPr>
        <p:blipFill>
          <a:blip r:embed="rId3"/>
          <a:stretch>
            <a:fillRect/>
          </a:stretch>
        </p:blipFill>
        <p:spPr>
          <a:xfrm>
            <a:off x="2011229" y="915120"/>
            <a:ext cx="7936881"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658291" y="260648"/>
            <a:ext cx="10972800"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algn="l" defTabSz="1218906"/>
            <a:r>
              <a:rPr kumimoji="1" lang="en-US" altLang="zh-CN" sz="2800" b="1" dirty="0" smtClean="0">
                <a:solidFill>
                  <a:srgbClr val="6D519D"/>
                </a:solidFill>
                <a:latin typeface="Arial" pitchFamily="34" charset="0"/>
                <a:ea typeface="微软雅黑" panose="020B0503020204020204" pitchFamily="34" charset="-122"/>
                <a:cs typeface="Arial" pitchFamily="34" charset="0"/>
              </a:rPr>
              <a:t>Screen 4-2: Ultimately</a:t>
            </a:r>
            <a:r>
              <a:rPr kumimoji="1" lang="en-US" altLang="zh-CN" sz="2800" b="1" dirty="0">
                <a:solidFill>
                  <a:srgbClr val="6D519D"/>
                </a:solidFill>
                <a:latin typeface="Arial" pitchFamily="34" charset="0"/>
                <a:ea typeface="微软雅黑" panose="020B0503020204020204" pitchFamily="34" charset="-122"/>
                <a:cs typeface="Arial" pitchFamily="34" charset="0"/>
              </a:rPr>
              <a:t>, 5G Enables the Total Digital Life</a:t>
            </a:r>
          </a:p>
        </p:txBody>
      </p:sp>
      <p:sp>
        <p:nvSpPr>
          <p:cNvPr id="138" name="Rectangle 137"/>
          <p:cNvSpPr/>
          <p:nvPr/>
        </p:nvSpPr>
        <p:spPr>
          <a:xfrm>
            <a:off x="326976" y="5643245"/>
            <a:ext cx="11712624" cy="738664"/>
          </a:xfrm>
          <a:prstGeom prst="rect">
            <a:avLst/>
          </a:prstGeom>
        </p:spPr>
        <p:txBody>
          <a:bodyPr wrap="square">
            <a:spAutoFit/>
          </a:bodyPr>
          <a:lstStyle/>
          <a:p>
            <a:r>
              <a:rPr lang="en-US" altLang="zh-CN" sz="1400" dirty="0" smtClean="0"/>
              <a:t>Ultimately, STC is determined to contribute on building the digital life for KSA. Currently we can see many innovative use cases has been explored globally. Some are exploring the digital sky, some are improving the factories efficiencies, some are changing our way of entertainments. Overall speaking, all the creative ideas need to be built on one solid ICT foundation. It is STC’s obligation to create the ICT foundation for our nation.</a:t>
            </a:r>
            <a:endParaRPr lang="zh-CN" altLang="en-US" sz="1400" dirty="0"/>
          </a:p>
        </p:txBody>
      </p:sp>
      <p:pic>
        <p:nvPicPr>
          <p:cNvPr id="143" name="Picture 142"/>
          <p:cNvPicPr>
            <a:picLocks noChangeAspect="1"/>
          </p:cNvPicPr>
          <p:nvPr/>
        </p:nvPicPr>
        <p:blipFill>
          <a:blip r:embed="rId2"/>
          <a:stretch>
            <a:fillRect/>
          </a:stretch>
        </p:blipFill>
        <p:spPr>
          <a:xfrm>
            <a:off x="2011229" y="915120"/>
            <a:ext cx="7936881"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646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1"/>
          <p:cNvSpPr txBox="1">
            <a:spLocks noChangeArrowheads="1"/>
          </p:cNvSpPr>
          <p:nvPr/>
        </p:nvSpPr>
        <p:spPr bwMode="auto">
          <a:xfrm>
            <a:off x="2151748" y="2934852"/>
            <a:ext cx="3945845" cy="988296"/>
          </a:xfrm>
          <a:prstGeom prst="rect">
            <a:avLst/>
          </a:prstGeom>
          <a:noFill/>
          <a:ln w="9525">
            <a:noFill/>
            <a:miter lim="800000"/>
            <a:headEnd/>
            <a:tailEnd/>
          </a:ln>
        </p:spPr>
        <p:txBody>
          <a:bodyPr wrap="square" lIns="64337" tIns="32169" rIns="64337" bIns="32169">
            <a:spAutoFit/>
          </a:bodyPr>
          <a:lstStyle/>
          <a:p>
            <a:pPr defTabSz="914400" rtl="1" fontAlgn="base">
              <a:spcBef>
                <a:spcPct val="0"/>
              </a:spcBef>
              <a:spcAft>
                <a:spcPct val="0"/>
              </a:spcAft>
            </a:pPr>
            <a:r>
              <a:rPr lang="en-US" sz="6000" b="1" dirty="0">
                <a:solidFill>
                  <a:srgbClr val="4B2884"/>
                </a:solidFill>
                <a:cs typeface="+mn-ea"/>
                <a:sym typeface="+mn-lt"/>
              </a:rPr>
              <a:t>Thank you</a:t>
            </a:r>
          </a:p>
        </p:txBody>
      </p:sp>
    </p:spTree>
    <p:extLst>
      <p:ext uri="{BB962C8B-B14F-4D97-AF65-F5344CB8AC3E}">
        <p14:creationId xmlns:p14="http://schemas.microsoft.com/office/powerpoint/2010/main" val="1806290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l="20100" r="12805"/>
          <a:stretch/>
        </p:blipFill>
        <p:spPr>
          <a:xfrm>
            <a:off x="527020" y="1570952"/>
            <a:ext cx="5112568" cy="4276725"/>
          </a:xfrm>
          <a:prstGeom prst="rect">
            <a:avLst/>
          </a:prstGeom>
          <a:ln>
            <a:noFill/>
          </a:ln>
          <a:effectLst>
            <a:outerShdw blurRad="292100" dist="139700" dir="2700000" algn="tl" rotWithShape="0">
              <a:srgbClr val="333333">
                <a:alpha val="65000"/>
              </a:srgbClr>
            </a:outerShdw>
          </a:effectLst>
        </p:spPr>
      </p:pic>
      <p:cxnSp>
        <p:nvCxnSpPr>
          <p:cNvPr id="7" name="直接连接符 6"/>
          <p:cNvCxnSpPr>
            <a:stCxn id="10" idx="6"/>
            <a:endCxn id="12" idx="1"/>
          </p:cNvCxnSpPr>
          <p:nvPr/>
        </p:nvCxnSpPr>
        <p:spPr>
          <a:xfrm>
            <a:off x="3083304" y="3782160"/>
            <a:ext cx="5108820" cy="8108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888432" y="3689661"/>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192124" y="4408343"/>
            <a:ext cx="3232468" cy="369332"/>
          </a:xfrm>
          <a:prstGeom prst="rect">
            <a:avLst/>
          </a:prstGeom>
          <a:noFill/>
        </p:spPr>
        <p:txBody>
          <a:bodyPr wrap="square" rtlCol="0">
            <a:spAutoFit/>
          </a:bodyPr>
          <a:lstStyle/>
          <a:p>
            <a:r>
              <a:rPr lang="en-US" altLang="zh-CN" dirty="0" smtClean="0">
                <a:latin typeface="Arial" panose="020B0604020202020204" pitchFamily="34" charset="0"/>
                <a:ea typeface="微软雅黑" panose="020B0503020204020204" pitchFamily="34" charset="-122"/>
                <a:cs typeface="Arial" panose="020B0604020202020204" pitchFamily="34" charset="0"/>
              </a:rPr>
              <a:t>5G Use Cases Sandbox</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13" name="椭圆 12"/>
          <p:cNvSpPr/>
          <p:nvPr/>
        </p:nvSpPr>
        <p:spPr>
          <a:xfrm>
            <a:off x="3143672" y="2977947"/>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6"/>
            <a:endCxn id="20" idx="1"/>
          </p:cNvCxnSpPr>
          <p:nvPr/>
        </p:nvCxnSpPr>
        <p:spPr>
          <a:xfrm>
            <a:off x="3338544" y="3070446"/>
            <a:ext cx="4861075" cy="3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199619" y="2873919"/>
            <a:ext cx="3132944" cy="400110"/>
          </a:xfrm>
          <a:prstGeom prst="rect">
            <a:avLst/>
          </a:prstGeom>
          <a:noFill/>
        </p:spPr>
        <p:txBody>
          <a:bodyPr wrap="square" rtlCol="0">
            <a:spAutoFit/>
          </a:bodyPr>
          <a:lstStyle/>
          <a:p>
            <a:r>
              <a:rPr lang="en-US" altLang="zh-CN" sz="2000" dirty="0" smtClean="0">
                <a:latin typeface="Arial" panose="020B0604020202020204" pitchFamily="34" charset="0"/>
                <a:ea typeface="微软雅黑" panose="020B0503020204020204" pitchFamily="34" charset="-122"/>
                <a:cs typeface="Arial" panose="020B0604020202020204" pitchFamily="34" charset="0"/>
              </a:rPr>
              <a:t>55</a:t>
            </a:r>
            <a:r>
              <a:rPr lang="en-US" altLang="zh-CN" dirty="0" smtClean="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 Screen </a:t>
            </a:r>
            <a:r>
              <a:rPr lang="en-US" altLang="zh-CN" dirty="0" smtClean="0">
                <a:latin typeface="Arial" panose="020B0604020202020204" pitchFamily="34" charset="0"/>
                <a:ea typeface="微软雅黑" panose="020B0503020204020204" pitchFamily="34" charset="-122"/>
                <a:cs typeface="Arial" panose="020B0604020202020204" pitchFamily="34" charset="0"/>
              </a:rPr>
              <a:t>x 4</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1" name="椭圆 20"/>
          <p:cNvSpPr/>
          <p:nvPr/>
        </p:nvSpPr>
        <p:spPr>
          <a:xfrm>
            <a:off x="4059837" y="2395575"/>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6"/>
            <a:endCxn id="25" idx="1"/>
          </p:cNvCxnSpPr>
          <p:nvPr/>
        </p:nvCxnSpPr>
        <p:spPr>
          <a:xfrm flipV="1">
            <a:off x="4254709" y="2486799"/>
            <a:ext cx="3944910" cy="1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199619" y="2132856"/>
            <a:ext cx="3132944" cy="707886"/>
          </a:xfrm>
          <a:prstGeom prst="rect">
            <a:avLst/>
          </a:prstGeom>
          <a:noFill/>
        </p:spPr>
        <p:txBody>
          <a:bodyPr wrap="square" rtlCol="0">
            <a:spAutoFit/>
          </a:bodyPr>
          <a:lstStyle/>
          <a:p>
            <a:r>
              <a:rPr lang="en-US" altLang="zh-CN" sz="2000" dirty="0" smtClean="0">
                <a:latin typeface="Arial" panose="020B0604020202020204" pitchFamily="34" charset="0"/>
                <a:ea typeface="微软雅黑" panose="020B0503020204020204" pitchFamily="34" charset="-122"/>
                <a:cs typeface="Arial" panose="020B0604020202020204" pitchFamily="34" charset="0"/>
              </a:rPr>
              <a:t>Background Board</a:t>
            </a:r>
            <a:r>
              <a:rPr lang="zh-CN" altLang="en-US" sz="2000" dirty="0" smtClean="0">
                <a:latin typeface="Arial" panose="020B0604020202020204" pitchFamily="34" charset="0"/>
                <a:ea typeface="微软雅黑" panose="020B0503020204020204" pitchFamily="34" charset="-122"/>
                <a:cs typeface="Arial" panose="020B0604020202020204" pitchFamily="34" charset="0"/>
              </a:rPr>
              <a:t>（</a:t>
            </a:r>
            <a:r>
              <a:rPr lang="en-US" altLang="zh-CN" sz="2000" dirty="0" smtClean="0">
                <a:latin typeface="Arial" panose="020B0604020202020204" pitchFamily="34" charset="0"/>
                <a:ea typeface="微软雅黑" panose="020B0503020204020204" pitchFamily="34" charset="-122"/>
                <a:cs typeface="Arial" panose="020B0604020202020204" pitchFamily="34" charset="0"/>
              </a:rPr>
              <a:t>Design by STC</a:t>
            </a:r>
            <a:r>
              <a:rPr lang="zh-CN" altLang="en-US" sz="2000" dirty="0" smtClean="0">
                <a:latin typeface="Arial" panose="020B0604020202020204" pitchFamily="34" charset="0"/>
                <a:ea typeface="微软雅黑" panose="020B0503020204020204" pitchFamily="34" charset="-122"/>
                <a:cs typeface="Arial" panose="020B0604020202020204" pitchFamily="34" charset="0"/>
              </a:rPr>
              <a:t>）</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6" name="椭圆 25"/>
          <p:cNvSpPr/>
          <p:nvPr/>
        </p:nvSpPr>
        <p:spPr>
          <a:xfrm>
            <a:off x="4407109" y="3583884"/>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6"/>
            <a:endCxn id="29" idx="1"/>
          </p:cNvCxnSpPr>
          <p:nvPr/>
        </p:nvCxnSpPr>
        <p:spPr>
          <a:xfrm>
            <a:off x="4601981" y="3676383"/>
            <a:ext cx="3590143" cy="1092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192124" y="3600971"/>
            <a:ext cx="313294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1xDesk + 4 Chairs</a:t>
            </a:r>
            <a:endParaRPr lang="zh-CN" altLang="en-US" dirty="0">
              <a:latin typeface="微软雅黑" panose="020B0503020204020204" pitchFamily="34" charset="-122"/>
              <a:ea typeface="微软雅黑" panose="020B0503020204020204" pitchFamily="34" charset="-122"/>
            </a:endParaRPr>
          </a:p>
        </p:txBody>
      </p:sp>
      <p:sp>
        <p:nvSpPr>
          <p:cNvPr id="33" name="椭圆 32"/>
          <p:cNvSpPr/>
          <p:nvPr/>
        </p:nvSpPr>
        <p:spPr>
          <a:xfrm>
            <a:off x="983432" y="4252577"/>
            <a:ext cx="194872" cy="1849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stCxn id="33" idx="6"/>
            <a:endCxn id="37" idx="1"/>
          </p:cNvCxnSpPr>
          <p:nvPr/>
        </p:nvCxnSpPr>
        <p:spPr>
          <a:xfrm>
            <a:off x="1178304" y="4345076"/>
            <a:ext cx="7006828" cy="10706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185132" y="5215716"/>
            <a:ext cx="3139936"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Arial" panose="020B0604020202020204" pitchFamily="34" charset="0"/>
              </a:rPr>
              <a:t>B</a:t>
            </a:r>
            <a:r>
              <a:rPr lang="en-US" altLang="zh-CN" sz="2000" dirty="0" smtClean="0">
                <a:latin typeface="Arial" panose="020B0604020202020204" pitchFamily="34" charset="0"/>
                <a:ea typeface="微软雅黑" panose="020B0503020204020204" pitchFamily="34" charset="-122"/>
                <a:cs typeface="Arial" panose="020B0604020202020204" pitchFamily="34" charset="0"/>
              </a:rPr>
              <a:t>ookshelf</a:t>
            </a:r>
            <a:r>
              <a:rPr lang="en-US" altLang="zh-CN" dirty="0" smtClean="0">
                <a:latin typeface="Arial" panose="020B0604020202020204" pitchFamily="34" charset="0"/>
                <a:ea typeface="微软雅黑" panose="020B0503020204020204" pitchFamily="34" charset="-122"/>
                <a:cs typeface="Arial" panose="020B0604020202020204" pitchFamily="34" charset="0"/>
              </a:rPr>
              <a:t>(Brochure</a:t>
            </a:r>
            <a:r>
              <a:rPr lang="zh-CN" altLang="en-US" dirty="0" smtClean="0">
                <a:latin typeface="Arial" panose="020B0604020202020204" pitchFamily="34" charset="0"/>
                <a:ea typeface="微软雅黑" panose="020B0503020204020204" pitchFamily="34" charset="-122"/>
                <a:cs typeface="Arial" panose="020B0604020202020204" pitchFamily="34" charset="0"/>
              </a:rPr>
              <a:t>）</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p:cNvSpPr txBox="1"/>
          <p:nvPr/>
        </p:nvSpPr>
        <p:spPr>
          <a:xfrm>
            <a:off x="525279" y="5384994"/>
            <a:ext cx="2067563" cy="461665"/>
          </a:xfrm>
          <a:prstGeom prst="rect">
            <a:avLst/>
          </a:prstGeom>
          <a:solidFill>
            <a:schemeClr val="tx1"/>
          </a:solidFill>
        </p:spPr>
        <p:txBody>
          <a:bodyPr wrap="square" rtlCol="0">
            <a:spAutoFit/>
          </a:bodyPr>
          <a:lstStyle/>
          <a:p>
            <a:pPr algn="ctr"/>
            <a:r>
              <a:rPr lang="en-US" altLang="zh-CN" sz="2400" b="1" dirty="0" smtClean="0">
                <a:solidFill>
                  <a:schemeClr val="bg1"/>
                </a:solidFill>
              </a:rPr>
              <a:t>6*6=36m²</a:t>
            </a:r>
            <a:endParaRPr lang="zh-CN" altLang="en-US" sz="2400" b="1" dirty="0">
              <a:solidFill>
                <a:schemeClr val="bg1"/>
              </a:solidFill>
            </a:endParaRPr>
          </a:p>
        </p:txBody>
      </p:sp>
      <p:sp>
        <p:nvSpPr>
          <p:cNvPr id="3" name="Title 2"/>
          <p:cNvSpPr>
            <a:spLocks noGrp="1"/>
          </p:cNvSpPr>
          <p:nvPr>
            <p:ph type="title"/>
          </p:nvPr>
        </p:nvSpPr>
        <p:spPr/>
        <p:txBody>
          <a:bodyPr/>
          <a:lstStyle/>
          <a:p>
            <a:r>
              <a:rPr lang="en-US" altLang="zh-CN" smtClean="0"/>
              <a:t>STC’s Booth Design</a:t>
            </a:r>
            <a:endParaRPr lang="en-US" altLang="zh-CN" dirty="0"/>
          </a:p>
        </p:txBody>
      </p:sp>
    </p:spTree>
    <p:extLst>
      <p:ext uri="{BB962C8B-B14F-4D97-AF65-F5344CB8AC3E}">
        <p14:creationId xmlns:p14="http://schemas.microsoft.com/office/powerpoint/2010/main" val="3133966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Booth Layout with Screen Messages</a:t>
            </a:r>
            <a:endParaRPr lang="zh-CN" altLang="en-US" dirty="0"/>
          </a:p>
        </p:txBody>
      </p:sp>
      <p:sp>
        <p:nvSpPr>
          <p:cNvPr id="21" name="Rounded Rectangle 20"/>
          <p:cNvSpPr/>
          <p:nvPr/>
        </p:nvSpPr>
        <p:spPr>
          <a:xfrm>
            <a:off x="6597650" y="1046002"/>
            <a:ext cx="4322887" cy="1003270"/>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4" name="Rounded Rectangle 23"/>
          <p:cNvSpPr/>
          <p:nvPr/>
        </p:nvSpPr>
        <p:spPr>
          <a:xfrm>
            <a:off x="6597649" y="2178525"/>
            <a:ext cx="4322887" cy="1432322"/>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5" name="Rounded Rectangle 24"/>
          <p:cNvSpPr/>
          <p:nvPr/>
        </p:nvSpPr>
        <p:spPr>
          <a:xfrm>
            <a:off x="6597649" y="3727709"/>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6" name="Rounded Rectangle 25"/>
          <p:cNvSpPr/>
          <p:nvPr/>
        </p:nvSpPr>
        <p:spPr>
          <a:xfrm>
            <a:off x="6597648" y="5059857"/>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7" name="TextBox 26"/>
          <p:cNvSpPr txBox="1"/>
          <p:nvPr/>
        </p:nvSpPr>
        <p:spPr bwMode="auto">
          <a:xfrm>
            <a:off x="6660749" y="3863270"/>
            <a:ext cx="4331795" cy="844858"/>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3: Sandbox Interactive screen</a:t>
            </a:r>
          </a:p>
          <a:p>
            <a:pPr marL="342900" indent="-342900">
              <a:buFont typeface="Arial" panose="020B0604020202020204" pitchFamily="34" charset="0"/>
              <a:buChar char="•"/>
            </a:pPr>
            <a:r>
              <a:rPr lang="en-US" altLang="zh-CN" b="1" dirty="0" smtClean="0">
                <a:latin typeface="Sakkal Majalla" pitchFamily="2" charset="-78"/>
                <a:cs typeface="Sakkal Majalla" pitchFamily="2" charset="-78"/>
              </a:rPr>
              <a:t>5G Use Cases Video/ Flash</a:t>
            </a:r>
          </a:p>
          <a:p>
            <a:pPr marL="342900" indent="-342900">
              <a:buFont typeface="Arial" panose="020B0604020202020204" pitchFamily="34" charset="0"/>
              <a:buChar char="•"/>
            </a:pPr>
            <a:r>
              <a:rPr lang="en-US" altLang="zh-CN" b="1" dirty="0" smtClean="0">
                <a:latin typeface="Sakkal Majalla" pitchFamily="2" charset="-78"/>
                <a:cs typeface="Sakkal Majalla" pitchFamily="2" charset="-78"/>
              </a:rPr>
              <a:t>Repeated 5G Use case video</a:t>
            </a:r>
            <a:endParaRPr lang="zh-CN" altLang="en-US" b="1" dirty="0" smtClean="0">
              <a:latin typeface="Sakkal Majalla" pitchFamily="2" charset="-78"/>
              <a:cs typeface="Sakkal Majalla" pitchFamily="2" charset="-78"/>
            </a:endParaRPr>
          </a:p>
        </p:txBody>
      </p:sp>
      <p:sp>
        <p:nvSpPr>
          <p:cNvPr id="30" name="TextBox 29"/>
          <p:cNvSpPr txBox="1"/>
          <p:nvPr/>
        </p:nvSpPr>
        <p:spPr bwMode="auto">
          <a:xfrm>
            <a:off x="6660749" y="1175254"/>
            <a:ext cx="4322887" cy="984049"/>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1: Branding Video</a:t>
            </a:r>
            <a:endParaRPr lang="zh-CN" altLang="en-US" b="1" dirty="0" smtClean="0">
              <a:latin typeface="Sakkal Majalla" pitchFamily="2" charset="-78"/>
              <a:cs typeface="Sakkal Majalla" pitchFamily="2" charset="-78"/>
            </a:endParaRPr>
          </a:p>
        </p:txBody>
      </p:sp>
      <p:sp>
        <p:nvSpPr>
          <p:cNvPr id="32" name="TextBox 31"/>
          <p:cNvSpPr txBox="1"/>
          <p:nvPr/>
        </p:nvSpPr>
        <p:spPr bwMode="auto">
          <a:xfrm>
            <a:off x="6660749" y="5248438"/>
            <a:ext cx="4322887" cy="838123"/>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4: STC 5G Use Cases Vision</a:t>
            </a:r>
          </a:p>
          <a:p>
            <a:pPr marL="342900" indent="-342900">
              <a:buFont typeface="Arial" panose="020B0604020202020204" pitchFamily="34" charset="0"/>
              <a:buChar char="•"/>
            </a:pPr>
            <a:r>
              <a:rPr lang="en-US" altLang="zh-CN" sz="1600" b="1" dirty="0" smtClean="0">
                <a:latin typeface="Sakkal Majalla" pitchFamily="2" charset="-78"/>
                <a:cs typeface="Sakkal Majalla" pitchFamily="2" charset="-78"/>
              </a:rPr>
              <a:t>How 5G is changing the market landscape</a:t>
            </a:r>
          </a:p>
          <a:p>
            <a:pPr marL="342900" indent="-342900">
              <a:buFont typeface="Arial" panose="020B0604020202020204" pitchFamily="34" charset="0"/>
              <a:buChar char="•"/>
            </a:pPr>
            <a:r>
              <a:rPr lang="en-US" altLang="zh-CN" sz="1600" b="1" dirty="0" smtClean="0">
                <a:latin typeface="Sakkal Majalla" pitchFamily="2" charset="-78"/>
                <a:cs typeface="Sakkal Majalla" pitchFamily="2" charset="-78"/>
              </a:rPr>
              <a:t>What is the 5G Enabled Digital Life</a:t>
            </a:r>
          </a:p>
        </p:txBody>
      </p:sp>
      <p:sp>
        <p:nvSpPr>
          <p:cNvPr id="44" name="TextBox 43"/>
          <p:cNvSpPr txBox="1"/>
          <p:nvPr/>
        </p:nvSpPr>
        <p:spPr bwMode="auto">
          <a:xfrm>
            <a:off x="6660749" y="2178524"/>
            <a:ext cx="4331795" cy="915945"/>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2: STC Hybrid MBB progress</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5G Target Network</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Solid Steps towards Leading 5G Network</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Leveraging KSA User Experience Gradually</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Shutdown 2G/3G to Simplify Network</a:t>
            </a:r>
          </a:p>
          <a:p>
            <a:pPr marL="342900" indent="-342900">
              <a:buFont typeface="Arial" panose="020B0604020202020204" pitchFamily="34" charset="0"/>
              <a:buChar char="•"/>
            </a:pPr>
            <a:endParaRPr lang="zh-CN" altLang="en-US" b="1" dirty="0" smtClean="0">
              <a:latin typeface="Sakkal Majalla" pitchFamily="2" charset="-78"/>
              <a:cs typeface="Sakkal Majalla" pitchFamily="2" charset="-78"/>
            </a:endParaRPr>
          </a:p>
        </p:txBody>
      </p:sp>
      <p:sp>
        <p:nvSpPr>
          <p:cNvPr id="3" name="Rectangle 2"/>
          <p:cNvSpPr>
            <a:spLocks noChangeAspect="1"/>
          </p:cNvSpPr>
          <p:nvPr/>
        </p:nvSpPr>
        <p:spPr>
          <a:xfrm>
            <a:off x="1055442" y="1046001"/>
            <a:ext cx="5040560" cy="5040560"/>
          </a:xfrm>
          <a:prstGeom prst="rect">
            <a:avLst/>
          </a:prstGeom>
          <a:pattFill prst="pct10">
            <a:fgClr>
              <a:schemeClr val="bg1">
                <a:lumMod val="65000"/>
              </a:schemeClr>
            </a:fgClr>
            <a:bgClr>
              <a:schemeClr val="bg1"/>
            </a:bgClr>
          </a:pattFill>
          <a:ln>
            <a:noFill/>
          </a:ln>
          <a:effectLst>
            <a:glow rad="63500">
              <a:schemeClr val="accent4">
                <a:lumMod val="60000"/>
                <a:lumOff val="4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 name="Rectangle 3"/>
          <p:cNvSpPr/>
          <p:nvPr/>
        </p:nvSpPr>
        <p:spPr>
          <a:xfrm rot="5400000">
            <a:off x="4257556" y="3158995"/>
            <a:ext cx="3384376"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Background Board</a:t>
            </a:r>
            <a:endParaRPr lang="zh-CN" altLang="en-US" sz="1600" dirty="0"/>
          </a:p>
        </p:txBody>
      </p:sp>
      <p:grpSp>
        <p:nvGrpSpPr>
          <p:cNvPr id="34" name="Group 33"/>
          <p:cNvGrpSpPr/>
          <p:nvPr/>
        </p:nvGrpSpPr>
        <p:grpSpPr>
          <a:xfrm rot="16200000">
            <a:off x="4565783" y="4798257"/>
            <a:ext cx="802911" cy="907481"/>
            <a:chOff x="4717025" y="1880082"/>
            <a:chExt cx="802911" cy="907481"/>
          </a:xfrm>
        </p:grpSpPr>
        <p:sp>
          <p:nvSpPr>
            <p:cNvPr id="5" name="Oval 4"/>
            <p:cNvSpPr/>
            <p:nvPr/>
          </p:nvSpPr>
          <p:spPr>
            <a:xfrm>
              <a:off x="4797450" y="2042845"/>
              <a:ext cx="612069" cy="6120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Oval 5"/>
            <p:cNvSpPr/>
            <p:nvPr/>
          </p:nvSpPr>
          <p:spPr>
            <a:xfrm>
              <a:off x="472063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Oval 6"/>
            <p:cNvSpPr/>
            <p:nvPr/>
          </p:nvSpPr>
          <p:spPr>
            <a:xfrm>
              <a:off x="529910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Oval 7"/>
            <p:cNvSpPr/>
            <p:nvPr/>
          </p:nvSpPr>
          <p:spPr>
            <a:xfrm>
              <a:off x="5299102"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Oval 8"/>
            <p:cNvSpPr/>
            <p:nvPr/>
          </p:nvSpPr>
          <p:spPr>
            <a:xfrm>
              <a:off x="4717025"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6" name="Group 15"/>
          <p:cNvGrpSpPr/>
          <p:nvPr/>
        </p:nvGrpSpPr>
        <p:grpSpPr>
          <a:xfrm rot="10800000">
            <a:off x="2063552" y="4423901"/>
            <a:ext cx="362700" cy="1275216"/>
            <a:chOff x="1859856" y="2378150"/>
            <a:chExt cx="362700" cy="1275216"/>
          </a:xfrm>
        </p:grpSpPr>
        <p:sp>
          <p:nvSpPr>
            <p:cNvPr id="11" name="Rectangle 10"/>
            <p:cNvSpPr/>
            <p:nvPr/>
          </p:nvSpPr>
          <p:spPr>
            <a:xfrm rot="5400000">
              <a:off x="1296916" y="2941091"/>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Screen2</a:t>
              </a:r>
              <a:endParaRPr lang="zh-CN" altLang="en-US" sz="1200" dirty="0"/>
            </a:p>
          </p:txBody>
        </p:sp>
        <p:sp>
          <p:nvSpPr>
            <p:cNvPr id="12" name="Rectangle 11"/>
            <p:cNvSpPr/>
            <p:nvPr/>
          </p:nvSpPr>
          <p:spPr>
            <a:xfrm rot="16200000">
              <a:off x="1510281" y="2941090"/>
              <a:ext cx="1275215" cy="149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smtClean="0"/>
                <a:t>Screen 1</a:t>
              </a:r>
              <a:endParaRPr lang="zh-CN" altLang="en-US" sz="1200" dirty="0"/>
            </a:p>
          </p:txBody>
        </p:sp>
      </p:grpSp>
      <p:sp>
        <p:nvSpPr>
          <p:cNvPr id="18" name="Rectangle 17"/>
          <p:cNvSpPr/>
          <p:nvPr/>
        </p:nvSpPr>
        <p:spPr>
          <a:xfrm>
            <a:off x="1199456" y="1175254"/>
            <a:ext cx="516384" cy="38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dirty="0" smtClean="0"/>
              <a:t>leaflet Shelf</a:t>
            </a:r>
            <a:endParaRPr lang="zh-CN" altLang="en-US" sz="800" dirty="0"/>
          </a:p>
        </p:txBody>
      </p:sp>
      <p:grpSp>
        <p:nvGrpSpPr>
          <p:cNvPr id="19" name="Group 18"/>
          <p:cNvGrpSpPr/>
          <p:nvPr/>
        </p:nvGrpSpPr>
        <p:grpSpPr>
          <a:xfrm rot="5400000">
            <a:off x="3308078" y="1903217"/>
            <a:ext cx="1304122" cy="1197111"/>
            <a:chOff x="3527191" y="2369170"/>
            <a:chExt cx="1304122" cy="1197111"/>
          </a:xfrm>
        </p:grpSpPr>
        <p:grpSp>
          <p:nvGrpSpPr>
            <p:cNvPr id="17" name="Group 16"/>
            <p:cNvGrpSpPr/>
            <p:nvPr/>
          </p:nvGrpSpPr>
          <p:grpSpPr>
            <a:xfrm rot="5400000">
              <a:off x="4002887" y="1907927"/>
              <a:ext cx="352730" cy="1275215"/>
              <a:chOff x="4918982" y="4149080"/>
              <a:chExt cx="352730" cy="1275215"/>
            </a:xfrm>
          </p:grpSpPr>
          <p:sp>
            <p:nvSpPr>
              <p:cNvPr id="13" name="Rectangle 12"/>
              <p:cNvSpPr/>
              <p:nvPr/>
            </p:nvSpPr>
            <p:spPr>
              <a:xfrm rot="5400000">
                <a:off x="4356042"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4</a:t>
                </a:r>
                <a:endParaRPr lang="zh-CN" altLang="en-US" sz="1200" dirty="0"/>
              </a:p>
            </p:txBody>
          </p:sp>
          <p:sp>
            <p:nvSpPr>
              <p:cNvPr id="14" name="Rectangle 13"/>
              <p:cNvSpPr/>
              <p:nvPr/>
            </p:nvSpPr>
            <p:spPr>
              <a:xfrm rot="16200000">
                <a:off x="4559437"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3</a:t>
                </a:r>
                <a:endParaRPr lang="zh-CN" altLang="en-US" sz="1200" dirty="0"/>
              </a:p>
            </p:txBody>
          </p:sp>
        </p:grpSp>
        <p:sp>
          <p:nvSpPr>
            <p:cNvPr id="15" name="Rectangle 14"/>
            <p:cNvSpPr/>
            <p:nvPr/>
          </p:nvSpPr>
          <p:spPr>
            <a:xfrm>
              <a:off x="3527191" y="2799116"/>
              <a:ext cx="1304122" cy="7671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5G Sandbox</a:t>
              </a:r>
              <a:endParaRPr lang="zh-CN" altLang="en-US" sz="1600" dirty="0"/>
            </a:p>
          </p:txBody>
        </p:sp>
      </p:grpSp>
      <p:sp>
        <p:nvSpPr>
          <p:cNvPr id="43" name="Rectangle 42"/>
          <p:cNvSpPr/>
          <p:nvPr/>
        </p:nvSpPr>
        <p:spPr>
          <a:xfrm>
            <a:off x="376479" y="1052735"/>
            <a:ext cx="504056" cy="5544617"/>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Main Road</a:t>
            </a:r>
            <a:endParaRPr lang="zh-CN" altLang="en-US" dirty="0"/>
          </a:p>
        </p:txBody>
      </p:sp>
      <p:sp>
        <p:nvSpPr>
          <p:cNvPr id="45" name="Rectangle 44"/>
          <p:cNvSpPr/>
          <p:nvPr/>
        </p:nvSpPr>
        <p:spPr>
          <a:xfrm rot="5400000">
            <a:off x="3447795" y="3949147"/>
            <a:ext cx="255851" cy="5040560"/>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Path</a:t>
            </a:r>
            <a:endParaRPr lang="zh-CN" altLang="en-US" dirty="0"/>
          </a:p>
        </p:txBody>
      </p:sp>
    </p:spTree>
    <p:extLst>
      <p:ext uri="{BB962C8B-B14F-4D97-AF65-F5344CB8AC3E}">
        <p14:creationId xmlns:p14="http://schemas.microsoft.com/office/powerpoint/2010/main" val="3644462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Screen 1: STC Branding Video</a:t>
            </a:r>
            <a:endParaRPr lang="zh-CN" altLang="en-US" dirty="0"/>
          </a:p>
        </p:txBody>
      </p:sp>
      <p:sp>
        <p:nvSpPr>
          <p:cNvPr id="4" name="TextBox 3"/>
          <p:cNvSpPr txBox="1"/>
          <p:nvPr/>
        </p:nvSpPr>
        <p:spPr bwMode="auto">
          <a:xfrm>
            <a:off x="2495599" y="6237312"/>
            <a:ext cx="7200800" cy="338554"/>
          </a:xfrm>
          <a:prstGeom prst="rect">
            <a:avLst/>
          </a:prstGeom>
          <a:noFill/>
          <a:ln w="9525">
            <a:noFill/>
            <a:miter lim="800000"/>
            <a:headEnd/>
            <a:tailEnd/>
          </a:ln>
          <a:effectLst/>
        </p:spPr>
        <p:txBody>
          <a:bodyPr wrap="square" rtlCol="0">
            <a:spAutoFit/>
          </a:bodyPr>
          <a:lstStyle/>
          <a:p>
            <a:pPr algn="ctr">
              <a:spcBef>
                <a:spcPct val="50000"/>
              </a:spcBef>
            </a:pPr>
            <a:r>
              <a:rPr lang="en-US" altLang="zh-CN" sz="1600" b="1" dirty="0" smtClean="0">
                <a:latin typeface="Sakkal Majalla" pitchFamily="2" charset="-78"/>
                <a:cs typeface="Sakkal Majalla" pitchFamily="2" charset="-78"/>
              </a:rPr>
              <a:t>No Script Needed</a:t>
            </a:r>
            <a:endParaRPr lang="zh-CN" altLang="en-US" sz="1600" b="1" dirty="0" smtClean="0">
              <a:latin typeface="Sakkal Majalla" pitchFamily="2" charset="-78"/>
              <a:cs typeface="Sakkal Majalla" pitchFamily="2" charset="-78"/>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1544" y="1196752"/>
            <a:ext cx="8064896" cy="4532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230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Screen 2: STC’s Hybrid MBB Network Strategy</a:t>
            </a:r>
            <a:endParaRPr lang="zh-CN" altLang="en-US" dirty="0"/>
          </a:p>
        </p:txBody>
      </p:sp>
      <p:sp>
        <p:nvSpPr>
          <p:cNvPr id="3" name="Rounded Rectangle 2"/>
          <p:cNvSpPr/>
          <p:nvPr/>
        </p:nvSpPr>
        <p:spPr>
          <a:xfrm>
            <a:off x="6597650" y="1046002"/>
            <a:ext cx="4322887" cy="1003270"/>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 name="Rounded Rectangle 3"/>
          <p:cNvSpPr/>
          <p:nvPr/>
        </p:nvSpPr>
        <p:spPr>
          <a:xfrm>
            <a:off x="6597649" y="2178525"/>
            <a:ext cx="4322887" cy="1432322"/>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 name="Rounded Rectangle 4"/>
          <p:cNvSpPr/>
          <p:nvPr/>
        </p:nvSpPr>
        <p:spPr>
          <a:xfrm>
            <a:off x="6597649" y="3727709"/>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6" name="Rounded Rectangle 5"/>
          <p:cNvSpPr/>
          <p:nvPr/>
        </p:nvSpPr>
        <p:spPr>
          <a:xfrm>
            <a:off x="6597648" y="5059857"/>
            <a:ext cx="4322887" cy="1232697"/>
          </a:xfrm>
          <a:prstGeom prst="roundRect">
            <a:avLst>
              <a:gd name="adj" fmla="val 9354"/>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 name="TextBox 6"/>
          <p:cNvSpPr txBox="1"/>
          <p:nvPr/>
        </p:nvSpPr>
        <p:spPr bwMode="auto">
          <a:xfrm>
            <a:off x="6660749" y="3863270"/>
            <a:ext cx="4331795" cy="844858"/>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3: Sandbox Interactive screen</a:t>
            </a:r>
          </a:p>
          <a:p>
            <a:pPr marL="342900" indent="-34290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5G Use Cases Video/ Flash</a:t>
            </a:r>
          </a:p>
          <a:p>
            <a:pPr marL="342900" indent="-342900">
              <a:buFont typeface="Arial" panose="020B0604020202020204" pitchFamily="34" charset="0"/>
              <a:buChar char="•"/>
            </a:pPr>
            <a:r>
              <a:rPr lang="en-US" altLang="zh-CN" b="1" dirty="0" smtClean="0">
                <a:solidFill>
                  <a:schemeClr val="bg1">
                    <a:lumMod val="65000"/>
                  </a:schemeClr>
                </a:solidFill>
                <a:latin typeface="Sakkal Majalla" pitchFamily="2" charset="-78"/>
                <a:cs typeface="Sakkal Majalla" pitchFamily="2" charset="-78"/>
              </a:rPr>
              <a:t>Repeated 5G Use case video</a:t>
            </a:r>
            <a:endParaRPr lang="zh-CN" altLang="en-US" b="1" dirty="0" smtClean="0">
              <a:solidFill>
                <a:schemeClr val="bg1">
                  <a:lumMod val="65000"/>
                </a:schemeClr>
              </a:solidFill>
              <a:latin typeface="Sakkal Majalla" pitchFamily="2" charset="-78"/>
              <a:cs typeface="Sakkal Majalla" pitchFamily="2" charset="-78"/>
            </a:endParaRPr>
          </a:p>
        </p:txBody>
      </p:sp>
      <p:sp>
        <p:nvSpPr>
          <p:cNvPr id="8" name="TextBox 7"/>
          <p:cNvSpPr txBox="1"/>
          <p:nvPr/>
        </p:nvSpPr>
        <p:spPr bwMode="auto">
          <a:xfrm>
            <a:off x="6660749" y="1175254"/>
            <a:ext cx="4322887" cy="984049"/>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1: Branding Video</a:t>
            </a:r>
            <a:endParaRPr lang="zh-CN" altLang="en-US" b="1" dirty="0" smtClean="0">
              <a:solidFill>
                <a:schemeClr val="bg1">
                  <a:lumMod val="65000"/>
                </a:schemeClr>
              </a:solidFill>
              <a:latin typeface="Sakkal Majalla" pitchFamily="2" charset="-78"/>
              <a:cs typeface="Sakkal Majalla" pitchFamily="2" charset="-78"/>
            </a:endParaRPr>
          </a:p>
        </p:txBody>
      </p:sp>
      <p:sp>
        <p:nvSpPr>
          <p:cNvPr id="9" name="TextBox 8"/>
          <p:cNvSpPr txBox="1"/>
          <p:nvPr/>
        </p:nvSpPr>
        <p:spPr bwMode="auto">
          <a:xfrm>
            <a:off x="6660749" y="5248438"/>
            <a:ext cx="4322887" cy="838123"/>
          </a:xfrm>
          <a:prstGeom prst="rect">
            <a:avLst/>
          </a:prstGeom>
          <a:noFill/>
          <a:ln w="9525">
            <a:noFill/>
            <a:miter lim="800000"/>
            <a:headEnd/>
            <a:tailEnd/>
          </a:ln>
          <a:effectLst/>
        </p:spPr>
        <p:txBody>
          <a:bodyPr wrap="square" rtlCol="0">
            <a:noAutofit/>
          </a:bodyPr>
          <a:lstStyle/>
          <a:p>
            <a:r>
              <a:rPr lang="en-US" altLang="zh-CN" b="1" dirty="0" smtClean="0">
                <a:solidFill>
                  <a:schemeClr val="bg1">
                    <a:lumMod val="65000"/>
                  </a:schemeClr>
                </a:solidFill>
                <a:latin typeface="Sakkal Majalla" pitchFamily="2" charset="-78"/>
                <a:cs typeface="Sakkal Majalla" pitchFamily="2" charset="-78"/>
              </a:rPr>
              <a:t>Screen 4: STC 5G Use Cases Vision</a:t>
            </a:r>
          </a:p>
          <a:p>
            <a:pPr marL="342900" indent="-342900">
              <a:buFont typeface="Arial" panose="020B0604020202020204" pitchFamily="34" charset="0"/>
              <a:buChar char="•"/>
            </a:pPr>
            <a:r>
              <a:rPr lang="en-US" altLang="zh-CN" sz="1600" b="1" dirty="0" smtClean="0">
                <a:solidFill>
                  <a:schemeClr val="bg1">
                    <a:lumMod val="65000"/>
                  </a:schemeClr>
                </a:solidFill>
                <a:latin typeface="Sakkal Majalla" pitchFamily="2" charset="-78"/>
                <a:cs typeface="Sakkal Majalla" pitchFamily="2" charset="-78"/>
              </a:rPr>
              <a:t>How 5G is changing the market landscape</a:t>
            </a:r>
          </a:p>
          <a:p>
            <a:pPr marL="342900" indent="-342900">
              <a:buFont typeface="Arial" panose="020B0604020202020204" pitchFamily="34" charset="0"/>
              <a:buChar char="•"/>
            </a:pPr>
            <a:r>
              <a:rPr lang="en-US" altLang="zh-CN" sz="1600" b="1" dirty="0" smtClean="0">
                <a:solidFill>
                  <a:schemeClr val="bg1">
                    <a:lumMod val="65000"/>
                  </a:schemeClr>
                </a:solidFill>
                <a:latin typeface="Sakkal Majalla" pitchFamily="2" charset="-78"/>
                <a:cs typeface="Sakkal Majalla" pitchFamily="2" charset="-78"/>
              </a:rPr>
              <a:t>What is the 5G Enabled Digital Life</a:t>
            </a:r>
          </a:p>
        </p:txBody>
      </p:sp>
      <p:sp>
        <p:nvSpPr>
          <p:cNvPr id="10" name="TextBox 9"/>
          <p:cNvSpPr txBox="1"/>
          <p:nvPr/>
        </p:nvSpPr>
        <p:spPr bwMode="auto">
          <a:xfrm>
            <a:off x="6660749" y="2178524"/>
            <a:ext cx="4331795" cy="915945"/>
          </a:xfrm>
          <a:prstGeom prst="rect">
            <a:avLst/>
          </a:prstGeom>
          <a:noFill/>
          <a:ln w="9525">
            <a:noFill/>
            <a:miter lim="800000"/>
            <a:headEnd/>
            <a:tailEnd/>
          </a:ln>
          <a:effectLst/>
        </p:spPr>
        <p:txBody>
          <a:bodyPr wrap="square" rtlCol="0">
            <a:noAutofit/>
          </a:bodyPr>
          <a:lstStyle/>
          <a:p>
            <a:r>
              <a:rPr lang="en-US" altLang="zh-CN" b="1" dirty="0" smtClean="0">
                <a:latin typeface="Sakkal Majalla" pitchFamily="2" charset="-78"/>
                <a:cs typeface="Sakkal Majalla" pitchFamily="2" charset="-78"/>
              </a:rPr>
              <a:t>Screen 2: STC Hybrid MBB progress</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5G Target Network</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Solid Steps towards Leading 5G Network</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Leveraging KSA User Experience Gradually</a:t>
            </a:r>
          </a:p>
          <a:p>
            <a:pPr marL="285750" indent="-285750">
              <a:buFont typeface="Arial" panose="020B0604020202020204" pitchFamily="34" charset="0"/>
              <a:buChar char="•"/>
            </a:pPr>
            <a:r>
              <a:rPr lang="en-US" altLang="zh-CN" b="1" dirty="0" smtClean="0">
                <a:latin typeface="Sakkal Majalla" pitchFamily="2" charset="-78"/>
                <a:cs typeface="Sakkal Majalla" pitchFamily="2" charset="-78"/>
              </a:rPr>
              <a:t>Shutdown 2G/3G to Simplify Network</a:t>
            </a:r>
          </a:p>
          <a:p>
            <a:pPr marL="342900" indent="-342900">
              <a:buFont typeface="Arial" panose="020B0604020202020204" pitchFamily="34" charset="0"/>
              <a:buChar char="•"/>
            </a:pPr>
            <a:endParaRPr lang="zh-CN" altLang="en-US" b="1" dirty="0" smtClean="0">
              <a:latin typeface="Sakkal Majalla" pitchFamily="2" charset="-78"/>
              <a:cs typeface="Sakkal Majalla" pitchFamily="2" charset="-78"/>
            </a:endParaRPr>
          </a:p>
        </p:txBody>
      </p:sp>
      <p:sp>
        <p:nvSpPr>
          <p:cNvPr id="11" name="Rectangle 10"/>
          <p:cNvSpPr>
            <a:spLocks noChangeAspect="1"/>
          </p:cNvSpPr>
          <p:nvPr/>
        </p:nvSpPr>
        <p:spPr>
          <a:xfrm>
            <a:off x="1055442" y="1046001"/>
            <a:ext cx="5040560" cy="5040560"/>
          </a:xfrm>
          <a:prstGeom prst="rect">
            <a:avLst/>
          </a:prstGeom>
          <a:pattFill prst="pct10">
            <a:fgClr>
              <a:schemeClr val="bg1">
                <a:lumMod val="65000"/>
              </a:schemeClr>
            </a:fgClr>
            <a:bgClr>
              <a:schemeClr val="bg1"/>
            </a:bgClr>
          </a:pattFill>
          <a:ln>
            <a:noFill/>
          </a:ln>
          <a:effectLst>
            <a:glow rad="63500">
              <a:schemeClr val="accent4">
                <a:lumMod val="60000"/>
                <a:lumOff val="4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2" name="Rectangle 11"/>
          <p:cNvSpPr/>
          <p:nvPr/>
        </p:nvSpPr>
        <p:spPr>
          <a:xfrm rot="5400000">
            <a:off x="4257556" y="3158995"/>
            <a:ext cx="3384376"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Background Board</a:t>
            </a:r>
            <a:endParaRPr lang="zh-CN" altLang="en-US" sz="1600" dirty="0"/>
          </a:p>
        </p:txBody>
      </p:sp>
      <p:grpSp>
        <p:nvGrpSpPr>
          <p:cNvPr id="13" name="Group 12"/>
          <p:cNvGrpSpPr/>
          <p:nvPr/>
        </p:nvGrpSpPr>
        <p:grpSpPr>
          <a:xfrm rot="16200000">
            <a:off x="4565783" y="4798257"/>
            <a:ext cx="802911" cy="907481"/>
            <a:chOff x="4717025" y="1880082"/>
            <a:chExt cx="802911" cy="907481"/>
          </a:xfrm>
        </p:grpSpPr>
        <p:sp>
          <p:nvSpPr>
            <p:cNvPr id="14" name="Oval 13"/>
            <p:cNvSpPr/>
            <p:nvPr/>
          </p:nvSpPr>
          <p:spPr>
            <a:xfrm>
              <a:off x="4797450" y="2042845"/>
              <a:ext cx="612069" cy="6120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 name="Oval 14"/>
            <p:cNvSpPr/>
            <p:nvPr/>
          </p:nvSpPr>
          <p:spPr>
            <a:xfrm>
              <a:off x="472063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6" name="Oval 15"/>
            <p:cNvSpPr/>
            <p:nvPr/>
          </p:nvSpPr>
          <p:spPr>
            <a:xfrm>
              <a:off x="5299102" y="1880082"/>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7" name="Oval 16"/>
            <p:cNvSpPr/>
            <p:nvPr/>
          </p:nvSpPr>
          <p:spPr>
            <a:xfrm>
              <a:off x="5299102"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8" name="Oval 17"/>
            <p:cNvSpPr/>
            <p:nvPr/>
          </p:nvSpPr>
          <p:spPr>
            <a:xfrm>
              <a:off x="4717025" y="2566729"/>
              <a:ext cx="220834" cy="2208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9" name="Group 18"/>
          <p:cNvGrpSpPr/>
          <p:nvPr/>
        </p:nvGrpSpPr>
        <p:grpSpPr>
          <a:xfrm rot="10800000">
            <a:off x="2063552" y="4423901"/>
            <a:ext cx="362700" cy="1275216"/>
            <a:chOff x="1859856" y="2378150"/>
            <a:chExt cx="362700" cy="1275216"/>
          </a:xfrm>
        </p:grpSpPr>
        <p:sp>
          <p:nvSpPr>
            <p:cNvPr id="20" name="Rectangle 19"/>
            <p:cNvSpPr/>
            <p:nvPr/>
          </p:nvSpPr>
          <p:spPr>
            <a:xfrm rot="5400000">
              <a:off x="1296916" y="2941091"/>
              <a:ext cx="1275215" cy="149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smtClean="0"/>
                <a:t>Screen2</a:t>
              </a:r>
              <a:endParaRPr lang="zh-CN" altLang="en-US" sz="1200" dirty="0"/>
            </a:p>
          </p:txBody>
        </p:sp>
        <p:sp>
          <p:nvSpPr>
            <p:cNvPr id="21" name="Rectangle 20"/>
            <p:cNvSpPr/>
            <p:nvPr/>
          </p:nvSpPr>
          <p:spPr>
            <a:xfrm rot="16200000">
              <a:off x="1510281" y="294109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1</a:t>
              </a:r>
              <a:endParaRPr lang="zh-CN" altLang="en-US" sz="1200" dirty="0"/>
            </a:p>
          </p:txBody>
        </p:sp>
      </p:grpSp>
      <p:sp>
        <p:nvSpPr>
          <p:cNvPr id="22" name="Rectangle 21"/>
          <p:cNvSpPr/>
          <p:nvPr/>
        </p:nvSpPr>
        <p:spPr>
          <a:xfrm>
            <a:off x="1199456" y="1175254"/>
            <a:ext cx="516384" cy="38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800" dirty="0" smtClean="0"/>
              <a:t>leaflet Shelf</a:t>
            </a:r>
            <a:endParaRPr lang="zh-CN" altLang="en-US" sz="800" dirty="0"/>
          </a:p>
        </p:txBody>
      </p:sp>
      <p:grpSp>
        <p:nvGrpSpPr>
          <p:cNvPr id="23" name="Group 22"/>
          <p:cNvGrpSpPr/>
          <p:nvPr/>
        </p:nvGrpSpPr>
        <p:grpSpPr>
          <a:xfrm rot="5400000">
            <a:off x="3308078" y="1903217"/>
            <a:ext cx="1304122" cy="1197111"/>
            <a:chOff x="3527191" y="2369170"/>
            <a:chExt cx="1304122" cy="1197111"/>
          </a:xfrm>
        </p:grpSpPr>
        <p:grpSp>
          <p:nvGrpSpPr>
            <p:cNvPr id="24" name="Group 23"/>
            <p:cNvGrpSpPr/>
            <p:nvPr/>
          </p:nvGrpSpPr>
          <p:grpSpPr>
            <a:xfrm rot="5400000">
              <a:off x="4002887" y="1907927"/>
              <a:ext cx="352730" cy="1275215"/>
              <a:chOff x="4918982" y="4149080"/>
              <a:chExt cx="352730" cy="1275215"/>
            </a:xfrm>
          </p:grpSpPr>
          <p:sp>
            <p:nvSpPr>
              <p:cNvPr id="26" name="Rectangle 25"/>
              <p:cNvSpPr/>
              <p:nvPr/>
            </p:nvSpPr>
            <p:spPr>
              <a:xfrm rot="5400000">
                <a:off x="4356042"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4</a:t>
                </a:r>
                <a:endParaRPr lang="zh-CN" altLang="en-US" sz="1200" dirty="0"/>
              </a:p>
            </p:txBody>
          </p:sp>
          <p:sp>
            <p:nvSpPr>
              <p:cNvPr id="27" name="Rectangle 26"/>
              <p:cNvSpPr/>
              <p:nvPr/>
            </p:nvSpPr>
            <p:spPr>
              <a:xfrm rot="16200000">
                <a:off x="4559437" y="4712020"/>
                <a:ext cx="1275215" cy="1493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t>Screen 3</a:t>
                </a:r>
                <a:endParaRPr lang="zh-CN" altLang="en-US" sz="1200" dirty="0"/>
              </a:p>
            </p:txBody>
          </p:sp>
        </p:grpSp>
        <p:sp>
          <p:nvSpPr>
            <p:cNvPr id="25" name="Rectangle 24"/>
            <p:cNvSpPr/>
            <p:nvPr/>
          </p:nvSpPr>
          <p:spPr>
            <a:xfrm>
              <a:off x="3527191" y="2799116"/>
              <a:ext cx="1304122" cy="7671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5G Sandbox</a:t>
              </a:r>
              <a:endParaRPr lang="zh-CN" altLang="en-US" sz="1600" dirty="0"/>
            </a:p>
          </p:txBody>
        </p:sp>
      </p:grpSp>
      <p:sp>
        <p:nvSpPr>
          <p:cNvPr id="28" name="Rectangle 27"/>
          <p:cNvSpPr/>
          <p:nvPr/>
        </p:nvSpPr>
        <p:spPr>
          <a:xfrm>
            <a:off x="376479" y="1052735"/>
            <a:ext cx="504056" cy="5544617"/>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Main Road</a:t>
            </a:r>
            <a:endParaRPr lang="zh-CN" altLang="en-US" dirty="0"/>
          </a:p>
        </p:txBody>
      </p:sp>
      <p:sp>
        <p:nvSpPr>
          <p:cNvPr id="29" name="Rectangle 28"/>
          <p:cNvSpPr/>
          <p:nvPr/>
        </p:nvSpPr>
        <p:spPr>
          <a:xfrm rot="5400000">
            <a:off x="3447795" y="3949147"/>
            <a:ext cx="255851" cy="5040560"/>
          </a:xfrm>
          <a:prstGeom prst="rect">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altLang="zh-CN" dirty="0" smtClean="0"/>
              <a:t>Path</a:t>
            </a:r>
            <a:endParaRPr lang="zh-CN" altLang="en-US" dirty="0"/>
          </a:p>
        </p:txBody>
      </p:sp>
    </p:spTree>
    <p:extLst>
      <p:ext uri="{BB962C8B-B14F-4D97-AF65-F5344CB8AC3E}">
        <p14:creationId xmlns:p14="http://schemas.microsoft.com/office/powerpoint/2010/main" val="220132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58291" y="266155"/>
            <a:ext cx="10972800"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lvl="0" algn="l" defTabSz="1218906"/>
            <a:r>
              <a:rPr kumimoji="1" lang="en-US" altLang="zh-CN" sz="2800" b="1" dirty="0" smtClean="0">
                <a:solidFill>
                  <a:srgbClr val="6D519D"/>
                </a:solidFill>
                <a:latin typeface="Arial" pitchFamily="34" charset="0"/>
                <a:ea typeface="微软雅黑" panose="020B0503020204020204" pitchFamily="34" charset="-122"/>
                <a:cs typeface="Arial" pitchFamily="34" charset="0"/>
              </a:rPr>
              <a:t>Screen 2-1: STC </a:t>
            </a:r>
            <a:r>
              <a:rPr kumimoji="1" lang="en-US" altLang="zh-CN" sz="2800" b="1" dirty="0">
                <a:solidFill>
                  <a:srgbClr val="6D519D"/>
                </a:solidFill>
                <a:latin typeface="Arial" pitchFamily="34" charset="0"/>
                <a:ea typeface="微软雅黑" panose="020B0503020204020204" pitchFamily="34" charset="-122"/>
                <a:cs typeface="Arial" pitchFamily="34" charset="0"/>
              </a:rPr>
              <a:t>Target Network </a:t>
            </a:r>
          </a:p>
        </p:txBody>
      </p:sp>
      <p:pic>
        <p:nvPicPr>
          <p:cNvPr id="100" name="Picture 99"/>
          <p:cNvPicPr>
            <a:picLocks noChangeAspect="1"/>
          </p:cNvPicPr>
          <p:nvPr/>
        </p:nvPicPr>
        <p:blipFill>
          <a:blip r:embed="rId3"/>
          <a:stretch>
            <a:fillRect/>
          </a:stretch>
        </p:blipFill>
        <p:spPr>
          <a:xfrm>
            <a:off x="1991544" y="908720"/>
            <a:ext cx="7936881" cy="446449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79376" y="5643245"/>
            <a:ext cx="11377264" cy="954107"/>
          </a:xfrm>
          <a:prstGeom prst="rect">
            <a:avLst/>
          </a:prstGeom>
        </p:spPr>
        <p:txBody>
          <a:bodyPr wrap="square">
            <a:spAutoFit/>
          </a:bodyPr>
          <a:lstStyle/>
          <a:p>
            <a:r>
              <a:rPr lang="en-US" altLang="zh-CN" sz="1400" dirty="0"/>
              <a:t>For customer experience and digitalization, STC will build world class network. STC will using 900MHz for national wide coverage, using 700MHz, 1800MHz, 2100MHz and 2300MHz spectrums as basic urban coverage. And using C-band spectrum for hotspot requirements.</a:t>
            </a:r>
          </a:p>
          <a:p>
            <a:r>
              <a:rPr lang="en-US" altLang="zh-CN" sz="1400" dirty="0"/>
              <a:t>For the hotspot layer, STC introduce 5G tech to provide ultimate user experience. STC will introduce LTE-Advanced pro tech like 4*4 MIMO</a:t>
            </a:r>
            <a:r>
              <a:rPr lang="zh-CN" altLang="en-US" sz="1400" dirty="0"/>
              <a:t>， </a:t>
            </a:r>
            <a:r>
              <a:rPr lang="en-US" altLang="zh-CN" sz="1400" dirty="0"/>
              <a:t>carrier aggregation and high order modulation to LTE network. For the seamless coverage layer, STC will switch off 2G and 3G and </a:t>
            </a:r>
            <a:r>
              <a:rPr lang="en-US" altLang="zh-CN" sz="1400" dirty="0" err="1"/>
              <a:t>refarming</a:t>
            </a:r>
            <a:r>
              <a:rPr lang="en-US" altLang="zh-CN" sz="1400" dirty="0"/>
              <a:t> spectrum to LTE tech.</a:t>
            </a:r>
          </a:p>
        </p:txBody>
      </p:sp>
    </p:spTree>
    <p:extLst>
      <p:ext uri="{BB962C8B-B14F-4D97-AF65-F5344CB8AC3E}">
        <p14:creationId xmlns:p14="http://schemas.microsoft.com/office/powerpoint/2010/main" val="907299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58291" y="266155"/>
            <a:ext cx="10972800"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lvl="0" algn="l" defTabSz="1218906"/>
            <a:r>
              <a:rPr kumimoji="1" lang="en-US" altLang="zh-CN" sz="2800" b="1" dirty="0" smtClean="0">
                <a:solidFill>
                  <a:srgbClr val="6D519D"/>
                </a:solidFill>
                <a:latin typeface="Arial" pitchFamily="34" charset="0"/>
                <a:ea typeface="微软雅黑" panose="020B0503020204020204" pitchFamily="34" charset="-122"/>
                <a:cs typeface="Arial" pitchFamily="34" charset="0"/>
              </a:rPr>
              <a:t>Screen 2-2: Solid Step for Leading 5G Network</a:t>
            </a:r>
            <a:endParaRPr kumimoji="1" lang="en-US" altLang="zh-CN" sz="2800" b="1" dirty="0">
              <a:solidFill>
                <a:srgbClr val="6D519D"/>
              </a:solidFill>
              <a:latin typeface="Arial" pitchFamily="34" charset="0"/>
              <a:ea typeface="微软雅黑" panose="020B0503020204020204" pitchFamily="34" charset="-122"/>
              <a:cs typeface="Arial" pitchFamily="34" charset="0"/>
            </a:endParaRPr>
          </a:p>
        </p:txBody>
      </p:sp>
      <p:sp>
        <p:nvSpPr>
          <p:cNvPr id="9" name="Rectangle 8"/>
          <p:cNvSpPr/>
          <p:nvPr/>
        </p:nvSpPr>
        <p:spPr>
          <a:xfrm>
            <a:off x="479376" y="5643245"/>
            <a:ext cx="11377264" cy="1169551"/>
          </a:xfrm>
          <a:prstGeom prst="rect">
            <a:avLst/>
          </a:prstGeom>
        </p:spPr>
        <p:txBody>
          <a:bodyPr wrap="square">
            <a:spAutoFit/>
          </a:bodyPr>
          <a:lstStyle/>
          <a:p>
            <a:r>
              <a:rPr lang="en-US" altLang="zh-CN" sz="1400" dirty="0"/>
              <a:t>STC aim to leading operator globally. STC start to research 5G tech from last year. STC take 5G demo of VR connected car to MWC 2018. Customer can experience the driverless car scenario of 5G era.</a:t>
            </a:r>
          </a:p>
          <a:p>
            <a:r>
              <a:rPr lang="en-US" altLang="zh-CN" sz="1400" dirty="0"/>
              <a:t>At the May 2018, STC announced 1</a:t>
            </a:r>
            <a:r>
              <a:rPr lang="en-US" altLang="zh-CN" sz="1400" baseline="30000" dirty="0"/>
              <a:t>st</a:t>
            </a:r>
            <a:r>
              <a:rPr lang="en-US" altLang="zh-CN" sz="1400" dirty="0"/>
              <a:t> 5G NSA E2E network of ME has been built in KSA, on this ceremony, customer can experience 5G era services, like VR, 1.4Gbps throughput, etc.</a:t>
            </a:r>
          </a:p>
          <a:p>
            <a:r>
              <a:rPr lang="en-US" altLang="zh-CN" sz="1400" dirty="0"/>
              <a:t>Till the 2018H1, STC already built 15 5G commercial sites, and plan to cover 50% population in 14 cities in KSA.</a:t>
            </a:r>
          </a:p>
        </p:txBody>
      </p:sp>
      <p:pic>
        <p:nvPicPr>
          <p:cNvPr id="105" name="Picture 104"/>
          <p:cNvPicPr>
            <a:picLocks noChangeAspect="1"/>
          </p:cNvPicPr>
          <p:nvPr/>
        </p:nvPicPr>
        <p:blipFill>
          <a:blip r:embed="rId3"/>
          <a:stretch>
            <a:fillRect/>
          </a:stretch>
        </p:blipFill>
        <p:spPr>
          <a:xfrm>
            <a:off x="2011229" y="915120"/>
            <a:ext cx="7936881"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4294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58291" y="266155"/>
            <a:ext cx="10972800" cy="498549"/>
          </a:xfrm>
          <a:prstGeom prst="rect">
            <a:avLst/>
          </a:prstGeom>
        </p:spPr>
        <p:txBody>
          <a:bodyPr/>
          <a:lstStyle>
            <a:lvl1pPr algn="ctr" defTabSz="455613" rtl="0" eaLnBrk="1" fontAlgn="base" hangingPunct="1">
              <a:spcBef>
                <a:spcPct val="0"/>
              </a:spcBef>
              <a:spcAft>
                <a:spcPct val="0"/>
              </a:spcAft>
              <a:defRPr sz="4400" kern="1200">
                <a:solidFill>
                  <a:schemeClr val="tx1"/>
                </a:solidFill>
                <a:latin typeface="+mj-lt"/>
                <a:ea typeface="+mj-ea"/>
                <a:cs typeface="+mj-cs"/>
              </a:defRPr>
            </a:lvl1pPr>
            <a:lvl2pPr algn="ctr" defTabSz="455613" rtl="0" eaLnBrk="1" fontAlgn="base" hangingPunct="1">
              <a:spcBef>
                <a:spcPct val="0"/>
              </a:spcBef>
              <a:spcAft>
                <a:spcPct val="0"/>
              </a:spcAft>
              <a:defRPr sz="4400">
                <a:solidFill>
                  <a:schemeClr val="tx1"/>
                </a:solidFill>
                <a:latin typeface="Calibri" pitchFamily="34" charset="0"/>
              </a:defRPr>
            </a:lvl2pPr>
            <a:lvl3pPr algn="ctr" defTabSz="455613" rtl="0" eaLnBrk="1" fontAlgn="base" hangingPunct="1">
              <a:spcBef>
                <a:spcPct val="0"/>
              </a:spcBef>
              <a:spcAft>
                <a:spcPct val="0"/>
              </a:spcAft>
              <a:defRPr sz="4400">
                <a:solidFill>
                  <a:schemeClr val="tx1"/>
                </a:solidFill>
                <a:latin typeface="Calibri" pitchFamily="34" charset="0"/>
              </a:defRPr>
            </a:lvl3pPr>
            <a:lvl4pPr algn="ctr" defTabSz="455613" rtl="0" eaLnBrk="1" fontAlgn="base" hangingPunct="1">
              <a:spcBef>
                <a:spcPct val="0"/>
              </a:spcBef>
              <a:spcAft>
                <a:spcPct val="0"/>
              </a:spcAft>
              <a:defRPr sz="4400">
                <a:solidFill>
                  <a:schemeClr val="tx1"/>
                </a:solidFill>
                <a:latin typeface="Calibri" pitchFamily="34" charset="0"/>
              </a:defRPr>
            </a:lvl4pPr>
            <a:lvl5pPr algn="ctr" defTabSz="455613" rtl="0" eaLnBrk="1" fontAlgn="base" hangingPunct="1">
              <a:spcBef>
                <a:spcPct val="0"/>
              </a:spcBef>
              <a:spcAft>
                <a:spcPct val="0"/>
              </a:spcAft>
              <a:defRPr sz="4400">
                <a:solidFill>
                  <a:schemeClr val="tx1"/>
                </a:solidFill>
                <a:latin typeface="Calibri" pitchFamily="34" charset="0"/>
              </a:defRPr>
            </a:lvl5pPr>
            <a:lvl6pPr marL="457200" algn="ctr" defTabSz="455613" rtl="0" eaLnBrk="1" fontAlgn="base" hangingPunct="1">
              <a:spcBef>
                <a:spcPct val="0"/>
              </a:spcBef>
              <a:spcAft>
                <a:spcPct val="0"/>
              </a:spcAft>
              <a:defRPr sz="4400">
                <a:solidFill>
                  <a:schemeClr val="tx1"/>
                </a:solidFill>
                <a:latin typeface="Calibri" pitchFamily="34" charset="0"/>
              </a:defRPr>
            </a:lvl6pPr>
            <a:lvl7pPr marL="914400" algn="ctr" defTabSz="455613" rtl="0" eaLnBrk="1" fontAlgn="base" hangingPunct="1">
              <a:spcBef>
                <a:spcPct val="0"/>
              </a:spcBef>
              <a:spcAft>
                <a:spcPct val="0"/>
              </a:spcAft>
              <a:defRPr sz="4400">
                <a:solidFill>
                  <a:schemeClr val="tx1"/>
                </a:solidFill>
                <a:latin typeface="Calibri" pitchFamily="34" charset="0"/>
              </a:defRPr>
            </a:lvl7pPr>
            <a:lvl8pPr marL="1371600" algn="ctr" defTabSz="455613" rtl="0" eaLnBrk="1" fontAlgn="base" hangingPunct="1">
              <a:spcBef>
                <a:spcPct val="0"/>
              </a:spcBef>
              <a:spcAft>
                <a:spcPct val="0"/>
              </a:spcAft>
              <a:defRPr sz="4400">
                <a:solidFill>
                  <a:schemeClr val="tx1"/>
                </a:solidFill>
                <a:latin typeface="Calibri" pitchFamily="34" charset="0"/>
              </a:defRPr>
            </a:lvl8pPr>
            <a:lvl9pPr marL="1828800" algn="ctr" defTabSz="455613" rtl="0" eaLnBrk="1" fontAlgn="base" hangingPunct="1">
              <a:spcBef>
                <a:spcPct val="0"/>
              </a:spcBef>
              <a:spcAft>
                <a:spcPct val="0"/>
              </a:spcAft>
              <a:defRPr sz="4400">
                <a:solidFill>
                  <a:schemeClr val="tx1"/>
                </a:solidFill>
                <a:latin typeface="Calibri" pitchFamily="34" charset="0"/>
              </a:defRPr>
            </a:lvl9pPr>
          </a:lstStyle>
          <a:p>
            <a:pPr lvl="0" algn="l" defTabSz="1218906"/>
            <a:r>
              <a:rPr kumimoji="1" lang="en-US" altLang="zh-CN" sz="2800" b="1" dirty="0" smtClean="0">
                <a:solidFill>
                  <a:srgbClr val="6D519D"/>
                </a:solidFill>
                <a:latin typeface="Arial" pitchFamily="34" charset="0"/>
                <a:ea typeface="微软雅黑" panose="020B0503020204020204" pitchFamily="34" charset="-122"/>
                <a:cs typeface="Arial" pitchFamily="34" charset="0"/>
              </a:rPr>
              <a:t>Screen 2-1: STC </a:t>
            </a:r>
            <a:r>
              <a:rPr kumimoji="1" lang="en-US" altLang="zh-CN" sz="2800" b="1" dirty="0">
                <a:solidFill>
                  <a:srgbClr val="6D519D"/>
                </a:solidFill>
                <a:latin typeface="Arial" pitchFamily="34" charset="0"/>
                <a:ea typeface="微软雅黑" panose="020B0503020204020204" pitchFamily="34" charset="-122"/>
                <a:cs typeface="Arial" pitchFamily="34" charset="0"/>
              </a:rPr>
              <a:t>Target Network </a:t>
            </a:r>
          </a:p>
        </p:txBody>
      </p:sp>
      <p:sp>
        <p:nvSpPr>
          <p:cNvPr id="9" name="Rectangle 8"/>
          <p:cNvSpPr/>
          <p:nvPr/>
        </p:nvSpPr>
        <p:spPr>
          <a:xfrm>
            <a:off x="479376" y="5643245"/>
            <a:ext cx="11377264" cy="954107"/>
          </a:xfrm>
          <a:prstGeom prst="rect">
            <a:avLst/>
          </a:prstGeom>
        </p:spPr>
        <p:txBody>
          <a:bodyPr wrap="square">
            <a:spAutoFit/>
          </a:bodyPr>
          <a:lstStyle/>
          <a:p>
            <a:r>
              <a:rPr lang="en-US" altLang="zh-CN" sz="1400" dirty="0"/>
              <a:t>Although 5G is the top priority thing of STC, LTE network is the important thing because of 5G terminal penetration. STC introduce LTE-Advanced pro tech to STC network like 4*4 MIMO, carrier aggregation and high order modulation, etc. STC test 3CC and 256QAM tech on STC live network and reach 430Mbps on Dec. 2017. and reach 450Mbps of 3cc,4*4MIMO and 256QAM on Sep. 2018.</a:t>
            </a:r>
          </a:p>
          <a:p>
            <a:r>
              <a:rPr lang="en-US" altLang="zh-CN" sz="1400" dirty="0"/>
              <a:t>As the latest result, STC reach </a:t>
            </a:r>
            <a:r>
              <a:rPr lang="en-US" altLang="zh-CN" sz="1400" dirty="0" err="1"/>
              <a:t>XXXMbps</a:t>
            </a:r>
            <a:r>
              <a:rPr lang="en-US" altLang="zh-CN" sz="1400" dirty="0"/>
              <a:t> by 4cc, 4*4MIMO and 256QAM on this month</a:t>
            </a:r>
            <a:r>
              <a:rPr lang="en-US" altLang="zh-CN" sz="1400" dirty="0" smtClean="0"/>
              <a:t>.</a:t>
            </a:r>
            <a:endParaRPr lang="zh-CN" altLang="en-US" sz="1400" dirty="0"/>
          </a:p>
        </p:txBody>
      </p:sp>
      <p:pic>
        <p:nvPicPr>
          <p:cNvPr id="11" name="Picture 10"/>
          <p:cNvPicPr>
            <a:picLocks noChangeAspect="1"/>
          </p:cNvPicPr>
          <p:nvPr/>
        </p:nvPicPr>
        <p:blipFill>
          <a:blip r:embed="rId3"/>
          <a:stretch>
            <a:fillRect/>
          </a:stretch>
        </p:blipFill>
        <p:spPr>
          <a:xfrm>
            <a:off x="2011229" y="915120"/>
            <a:ext cx="7920879" cy="4455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70496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5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1&quot;&gt;&lt;elem m_fUsage=&quot;1.00000000000000000000E+000&quot;&gt;&lt;m_msothmcolidx val=&quot;0&quot;/&gt;&lt;m_rgb r=&quot;EE&quot; g=&quot;AA&quot; b=&quot;6C&quot;/&gt;&lt;m_nBrightness val=&quot;0&quot;/&gt;&lt;/elem&gt;&lt;/m_vecMRU&gt;&lt;/m_mruColor&gt;&lt;m_eweekdayFirstOfWeek val=&quot;1&quot;/&gt;&lt;m_eweekdayFirstOfWorkweek val=&quot;1&quot;/&gt;&lt;m_eweekdayFirstOfWeekend val=&quot;6&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effectLst/>
      </a:spPr>
      <a:bodyPr wrap="none" rtlCol="0">
        <a:spAutoFit/>
      </a:bodyPr>
      <a:lstStyle>
        <a:defPPr algn="ctr">
          <a:spcBef>
            <a:spcPct val="50000"/>
          </a:spcBef>
          <a:defRPr dirty="0" smtClean="0">
            <a:latin typeface="+mj-lt"/>
            <a:cs typeface="Sakkal Majalla" pitchFamily="2" charset="-78"/>
          </a:defRPr>
        </a:defPPr>
      </a:lstStyle>
    </a:txDef>
  </a:objectDefaults>
  <a:extraClrSchemeLst/>
  <a:extLst>
    <a:ext uri="{05A4C25C-085E-4340-85A3-A5531E510DB2}">
      <thm15:themeFamily xmlns:thm15="http://schemas.microsoft.com/office/thememl/2012/main" name="演示文稿1" id="{2873D35A-86D3-4090-92D9-51BD0ACBB838}" vid="{9AF241C7-2200-4765-853E-FE6ACCD6D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STC template</Template>
  <TotalTime>4228</TotalTime>
  <Words>2422</Words>
  <Application>Microsoft Office PowerPoint</Application>
  <PresentationFormat>Widescreen</PresentationFormat>
  <Paragraphs>232</Paragraphs>
  <Slides>26</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맑은 고딕</vt:lpstr>
      <vt:lpstr>Sakkal Majalla</vt:lpstr>
      <vt:lpstr>宋体</vt:lpstr>
      <vt:lpstr>微软雅黑</vt:lpstr>
      <vt:lpstr>Arial</vt:lpstr>
      <vt:lpstr>Calibri</vt:lpstr>
      <vt:lpstr>2_Office Theme</vt:lpstr>
      <vt:lpstr>think-cell Slide</vt:lpstr>
      <vt:lpstr>PowerPoint Presentation</vt:lpstr>
      <vt:lpstr>Overview of Operators’ Booths</vt:lpstr>
      <vt:lpstr>STC’s Booth Design</vt:lpstr>
      <vt:lpstr>Booth Layout with Screen Messages</vt:lpstr>
      <vt:lpstr>Screen 1: STC Branding Video</vt:lpstr>
      <vt:lpstr>Screen 2: STC’s Hybrid MBB Network Strategy</vt:lpstr>
      <vt:lpstr>PowerPoint Presentation</vt:lpstr>
      <vt:lpstr>PowerPoint Presentation</vt:lpstr>
      <vt:lpstr>PowerPoint Presentation</vt:lpstr>
      <vt:lpstr>PowerPoint Presentation</vt:lpstr>
      <vt:lpstr>Booth Layout with Screen Messages</vt:lpstr>
      <vt:lpstr>Sandbox + Screen 3: use cases in KSA typical scenarios</vt:lpstr>
      <vt:lpstr>Scenario 1: Holo Collaboration</vt:lpstr>
      <vt:lpstr>Scenario 2: Smart Helmet for Blind People</vt:lpstr>
      <vt:lpstr>Scenario 3: VR Tour</vt:lpstr>
      <vt:lpstr>Scenario 4: AR Enhanced Tour</vt:lpstr>
      <vt:lpstr>Scenario 5: Remote Precise Operation</vt:lpstr>
      <vt:lpstr>Scenario 6: On Demand Video Surveillance</vt:lpstr>
      <vt:lpstr>Scenario 7: Platooning</vt:lpstr>
      <vt:lpstr>Scenario 8: Remote Diagnostic</vt:lpstr>
      <vt:lpstr>Scenario 9: Drone Emergency Delivery</vt:lpstr>
      <vt:lpstr>Scenario 10: Auto Driving</vt:lpstr>
      <vt:lpstr>Screen 2: STC’s Hybrid MBB Network Strategy</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zhoulei (I)</dc:creator>
  <cp:lastModifiedBy>Jinxingyao (Kevin)</cp:lastModifiedBy>
  <cp:revision>227</cp:revision>
  <cp:lastPrinted>2017-03-29T23:03:05Z</cp:lastPrinted>
  <dcterms:created xsi:type="dcterms:W3CDTF">2018-10-08T13:59:53Z</dcterms:created>
  <dcterms:modified xsi:type="dcterms:W3CDTF">2018-11-14T11:03:36Z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(3)CB/9sk/21zIgs3LutmFey9N/EIqu9YCLasoaQNBiKhaQKV9Fwn6QdwbUg8oPfMZMOrzF+XL1
+Rs4rAiHO8gEWgoy4gVU7UM0s060J0okQAIWR6pPa1XDXaoc4o2NMA4u3hXQV3muZ6FcXHOu
oCihJfYQzteSVJ59vy9dKwg/fEvli3JDVqpT2WOkro8OVkmdi3yJ0AMFbWsZ4ZYpfL2533/B
lfzM3gEDCitsAsGnuZ</vt:lpwstr>
  </property>
  <property fmtid="{D5CDD505-2E9C-101B-9397-08002B2CF9AE}" pid="3" name="_2015_ms_pID_7253431">
    <vt:lpwstr>z+XDsFgrhfM9lxXyh4blsjhsGkOhakrDguakn3Iuzmn/abThpp+yJE
mrX0yr5O40vnjh19XRo1Ne4uIgoYmRRfeVS+KXZVT+E9jBGvw/1mrPAkYIY9phzOfPIRD1Fw
lZon/d7lEtY7REKatS6Msoz5Kmc+O3mvIPmvnF30jSwjxGpE6QU5Wsw77FHTBEiI6eG14/S0
Gf6R4EW7h8L0ZlaYL4V2E2UhgwdMFqj2LoCY</vt:lpwstr>
  </property>
  <property fmtid="{D5CDD505-2E9C-101B-9397-08002B2CF9AE}" pid="4" name="_2015_ms_pID_7253432">
    <vt:lpwstr>3/yGmFWkvA4251eEalJFrs2muNbUmGjCMqCS
52uCXi2TIQl7lr3Wz/2Artn41vsZ01nix7A2f+Nq6bXAlWpHGtI=</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1539165892</vt:lpwstr>
  </property>
</Properties>
</file>